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9"/>
  </p:notesMasterIdLst>
  <p:sldIdLst>
    <p:sldId id="256" r:id="rId2"/>
    <p:sldId id="257" r:id="rId3"/>
    <p:sldId id="258" r:id="rId4"/>
    <p:sldId id="259" r:id="rId5"/>
    <p:sldId id="263" r:id="rId6"/>
    <p:sldId id="260" r:id="rId7"/>
    <p:sldId id="261" r:id="rId8"/>
  </p:sldIdLst>
  <p:sldSz cx="9144000" cy="6858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5000" autoAdjust="0"/>
  </p:normalViewPr>
  <p:slideViewPr>
    <p:cSldViewPr>
      <p:cViewPr>
        <p:scale>
          <a:sx n="50" d="100"/>
          <a:sy n="50" d="100"/>
        </p:scale>
        <p:origin x="-1734" y="-83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2337" cy="464185"/>
          </a:xfrm>
          <a:prstGeom prst="rect">
            <a:avLst/>
          </a:prstGeom>
        </p:spPr>
        <p:txBody>
          <a:bodyPr vert="horz" lIns="93021" tIns="46511" rIns="93021" bIns="46511" rtlCol="0"/>
          <a:lstStyle>
            <a:lvl1pPr algn="l">
              <a:defRPr sz="1300"/>
            </a:lvl1pPr>
          </a:lstStyle>
          <a:p>
            <a:endParaRPr lang="en-US"/>
          </a:p>
        </p:txBody>
      </p:sp>
      <p:sp>
        <p:nvSpPr>
          <p:cNvPr id="3" name="Date Placeholder 2"/>
          <p:cNvSpPr>
            <a:spLocks noGrp="1"/>
          </p:cNvSpPr>
          <p:nvPr>
            <p:ph type="dt" idx="1"/>
          </p:nvPr>
        </p:nvSpPr>
        <p:spPr>
          <a:xfrm>
            <a:off x="3963745" y="1"/>
            <a:ext cx="3032337" cy="464185"/>
          </a:xfrm>
          <a:prstGeom prst="rect">
            <a:avLst/>
          </a:prstGeom>
        </p:spPr>
        <p:txBody>
          <a:bodyPr vert="horz" lIns="93021" tIns="46511" rIns="93021" bIns="46511" rtlCol="0"/>
          <a:lstStyle>
            <a:lvl1pPr algn="r">
              <a:defRPr sz="1300"/>
            </a:lvl1pPr>
          </a:lstStyle>
          <a:p>
            <a:fld id="{14B5D26B-5201-4493-8644-04846E427667}" type="datetimeFigureOut">
              <a:rPr lang="en-US" smtClean="0"/>
              <a:pPr/>
              <a:t>4/16/2009</a:t>
            </a:fld>
            <a:endParaRPr lang="en-US"/>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3021" tIns="46511" rIns="93021" bIns="46511" rtlCol="0" anchor="ctr"/>
          <a:lstStyle/>
          <a:p>
            <a:endParaRPr lang="en-US"/>
          </a:p>
        </p:txBody>
      </p:sp>
      <p:sp>
        <p:nvSpPr>
          <p:cNvPr id="5" name="Notes Placeholder 4"/>
          <p:cNvSpPr>
            <a:spLocks noGrp="1"/>
          </p:cNvSpPr>
          <p:nvPr>
            <p:ph type="body" sz="quarter" idx="3"/>
          </p:nvPr>
        </p:nvSpPr>
        <p:spPr>
          <a:xfrm>
            <a:off x="699770" y="4409758"/>
            <a:ext cx="5598160" cy="4177665"/>
          </a:xfrm>
          <a:prstGeom prst="rect">
            <a:avLst/>
          </a:prstGeom>
        </p:spPr>
        <p:txBody>
          <a:bodyPr vert="horz" lIns="93021" tIns="46511" rIns="93021" bIns="465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17904"/>
            <a:ext cx="3032337" cy="464185"/>
          </a:xfrm>
          <a:prstGeom prst="rect">
            <a:avLst/>
          </a:prstGeom>
        </p:spPr>
        <p:txBody>
          <a:bodyPr vert="horz" lIns="93021" tIns="46511" rIns="93021" bIns="46511" rtlCol="0" anchor="b"/>
          <a:lstStyle>
            <a:lvl1pPr algn="l">
              <a:defRPr sz="1300"/>
            </a:lvl1pPr>
          </a:lstStyle>
          <a:p>
            <a:endParaRPr lang="en-US"/>
          </a:p>
        </p:txBody>
      </p:sp>
      <p:sp>
        <p:nvSpPr>
          <p:cNvPr id="7" name="Slide Number Placeholder 6"/>
          <p:cNvSpPr>
            <a:spLocks noGrp="1"/>
          </p:cNvSpPr>
          <p:nvPr>
            <p:ph type="sldNum" sz="quarter" idx="5"/>
          </p:nvPr>
        </p:nvSpPr>
        <p:spPr>
          <a:xfrm>
            <a:off x="3963745" y="8817904"/>
            <a:ext cx="3032337" cy="464185"/>
          </a:xfrm>
          <a:prstGeom prst="rect">
            <a:avLst/>
          </a:prstGeom>
        </p:spPr>
        <p:txBody>
          <a:bodyPr vert="horz" lIns="93021" tIns="46511" rIns="93021" bIns="46511" rtlCol="0" anchor="b"/>
          <a:lstStyle>
            <a:lvl1pPr algn="r">
              <a:defRPr sz="1300"/>
            </a:lvl1pPr>
          </a:lstStyle>
          <a:p>
            <a:fld id="{1E6C612E-9112-4EEC-B6F7-2C0C7E32C8C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uie.com/articles/magicbehindamazon"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www.uie.com/articles/three_hund_million_button/"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Attendance down – approx 500 people vs. last years 700 people</a:t>
            </a:r>
          </a:p>
          <a:p>
            <a:endParaRPr lang="en-US" dirty="0" smtClean="0"/>
          </a:p>
          <a:p>
            <a:r>
              <a:rPr lang="en-US" dirty="0" smtClean="0"/>
              <a:t>Great location – Peabody</a:t>
            </a:r>
            <a:r>
              <a:rPr lang="en-US" baseline="0" dirty="0" smtClean="0"/>
              <a:t> Memphis, watch the ducks, walk to Beale St., bar in lobby was unofficial hangout place after days sessions over</a:t>
            </a:r>
          </a:p>
          <a:p>
            <a:endParaRPr lang="en-US" baseline="0" dirty="0" smtClean="0"/>
          </a:p>
          <a:p>
            <a:r>
              <a:rPr lang="en-US" baseline="0" dirty="0" smtClean="0"/>
              <a:t>Theme lunches – sit at a table with people who share your common interests.  Agile table one day</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E6C612E-9112-4EEC-B6F7-2C0C7E32C8C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Media shape</a:t>
            </a:r>
            <a:r>
              <a:rPr lang="en-US" baseline="0" dirty="0" smtClean="0"/>
              <a:t> our relationships.  Media mediates relationships between people.  When media changes, relationships change.</a:t>
            </a:r>
          </a:p>
          <a:p>
            <a:endParaRPr lang="en-US" baseline="0" dirty="0" smtClean="0"/>
          </a:p>
          <a:p>
            <a:r>
              <a:rPr lang="en-US" baseline="0" dirty="0" smtClean="0"/>
              <a:t>Increasingly individualized and longing for connection.</a:t>
            </a:r>
          </a:p>
          <a:p>
            <a:endParaRPr lang="en-US" baseline="0" dirty="0" smtClean="0"/>
          </a:p>
          <a:p>
            <a:r>
              <a:rPr lang="en-US" baseline="0" dirty="0" smtClean="0"/>
              <a:t>Medias roles in creating distance and connecting us</a:t>
            </a:r>
            <a:endParaRPr lang="en-US" dirty="0"/>
          </a:p>
        </p:txBody>
      </p:sp>
      <p:sp>
        <p:nvSpPr>
          <p:cNvPr id="4" name="Slide Number Placeholder 3"/>
          <p:cNvSpPr>
            <a:spLocks noGrp="1"/>
          </p:cNvSpPr>
          <p:nvPr>
            <p:ph type="sldNum" sz="quarter" idx="10"/>
          </p:nvPr>
        </p:nvSpPr>
        <p:spPr/>
        <p:txBody>
          <a:bodyPr/>
          <a:lstStyle/>
          <a:p>
            <a:fld id="{1E6C612E-9112-4EEC-B6F7-2C0C7E32C8C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100" dirty="0"/>
              <a:t>Machine is Us/</a:t>
            </a:r>
            <a:r>
              <a:rPr lang="en-US" sz="1100" dirty="0" err="1"/>
              <a:t>ing</a:t>
            </a:r>
            <a:r>
              <a:rPr lang="en-US" sz="1100" dirty="0"/>
              <a:t> Us</a:t>
            </a:r>
          </a:p>
          <a:p>
            <a:pPr>
              <a:buFont typeface="Arial" pitchFamily="34" charset="0"/>
              <a:buChar char="•"/>
            </a:pPr>
            <a:r>
              <a:rPr lang="en-US" sz="1100" dirty="0"/>
              <a:t>#1 video in blogosphere vs. $2,600,012.79 Doritos ad</a:t>
            </a:r>
          </a:p>
          <a:p>
            <a:pPr>
              <a:buFont typeface="Arial" pitchFamily="34" charset="0"/>
              <a:buChar char="•"/>
            </a:pPr>
            <a:r>
              <a:rPr lang="en-US" sz="1100" dirty="0"/>
              <a:t>Collaborated with  musician in the Ivory coast.</a:t>
            </a:r>
          </a:p>
          <a:p>
            <a:pPr>
              <a:buFont typeface="Arial" pitchFamily="34" charset="0"/>
              <a:buChar char="•"/>
            </a:pPr>
            <a:r>
              <a:rPr lang="en-US" sz="1100" dirty="0"/>
              <a:t>253 views on Friday, Saturday (</a:t>
            </a:r>
            <a:r>
              <a:rPr lang="en-US" sz="1100" dirty="0" err="1"/>
              <a:t>digg</a:t>
            </a:r>
            <a:r>
              <a:rPr lang="en-US" sz="1100" dirty="0"/>
              <a:t> – user generated filtering) </a:t>
            </a:r>
          </a:p>
          <a:p>
            <a:pPr defTabSz="930205">
              <a:buFont typeface="Arial" pitchFamily="34" charset="0"/>
              <a:buChar char="•"/>
            </a:pPr>
            <a:r>
              <a:rPr lang="en-US" sz="1100" dirty="0"/>
              <a:t>“interesting thing not the video, but the aftereffects”</a:t>
            </a:r>
          </a:p>
          <a:p>
            <a:endParaRPr lang="en-US" sz="1100" dirty="0"/>
          </a:p>
          <a:p>
            <a:pPr defTabSz="930205"/>
            <a:r>
              <a:rPr lang="en-US" sz="1100" dirty="0"/>
              <a:t>Problem of Insignificance &amp; Generation Me</a:t>
            </a:r>
          </a:p>
          <a:p>
            <a:pPr defTabSz="930205"/>
            <a:r>
              <a:rPr lang="en-US" sz="1100" dirty="0"/>
              <a:t>Insignificance</a:t>
            </a:r>
          </a:p>
          <a:p>
            <a:r>
              <a:rPr lang="en-US" sz="1100" dirty="0"/>
              <a:t>MTV generation: short attention span, materialistic, narcissistic</a:t>
            </a:r>
          </a:p>
          <a:p>
            <a:r>
              <a:rPr lang="en-US" sz="1100" dirty="0"/>
              <a:t> “whatever” (a brief history of how it is used over time)</a:t>
            </a:r>
          </a:p>
          <a:p>
            <a:pPr lvl="1">
              <a:buFont typeface="Arial" pitchFamily="34" charset="0"/>
              <a:buChar char="•"/>
            </a:pPr>
            <a:r>
              <a:rPr lang="en-US" sz="1100" dirty="0"/>
              <a:t>pre 1960s “whatever.  that’s what I meant”</a:t>
            </a:r>
          </a:p>
          <a:p>
            <a:pPr lvl="1">
              <a:buFont typeface="Arial" pitchFamily="34" charset="0"/>
              <a:buChar char="•"/>
            </a:pPr>
            <a:r>
              <a:rPr lang="en-US" sz="1100" dirty="0"/>
              <a:t>late 60s “I don’t care.  Whatever”  indifference</a:t>
            </a:r>
          </a:p>
          <a:p>
            <a:pPr lvl="1">
              <a:buFont typeface="Arial" pitchFamily="34" charset="0"/>
              <a:buChar char="•"/>
            </a:pPr>
            <a:r>
              <a:rPr lang="en-US" sz="1100" dirty="0"/>
              <a:t>1990s  MTV generation - the indifferent </a:t>
            </a:r>
            <a:r>
              <a:rPr lang="en-US" sz="1100" dirty="0" err="1"/>
              <a:t>meh</a:t>
            </a:r>
            <a:r>
              <a:rPr lang="en-US" sz="1100" dirty="0"/>
              <a:t>/eh and whatever.  </a:t>
            </a:r>
            <a:r>
              <a:rPr lang="en-US" sz="1100" dirty="0" err="1"/>
              <a:t>simpsons</a:t>
            </a:r>
            <a:r>
              <a:rPr lang="en-US" sz="1100" dirty="0"/>
              <a:t> episode</a:t>
            </a:r>
          </a:p>
          <a:p>
            <a:pPr lvl="1">
              <a:buFont typeface="Arial" pitchFamily="34" charset="0"/>
              <a:buChar char="•"/>
            </a:pPr>
            <a:r>
              <a:rPr lang="en-US" sz="1100" dirty="0"/>
              <a:t>late 90s - now.  “Whatever.  I’ll do what I want.”  I’m what matters.  American Idol frenzy.  self-righteousness, narcissism</a:t>
            </a:r>
          </a:p>
          <a:p>
            <a:r>
              <a:rPr lang="en-US" sz="1100" dirty="0"/>
              <a:t> </a:t>
            </a:r>
          </a:p>
          <a:p>
            <a:r>
              <a:rPr lang="en-US" sz="1100" dirty="0"/>
              <a:t>Generation Me - they think they deserve to be on stage, but are shocked when they are not.</a:t>
            </a:r>
          </a:p>
          <a:p>
            <a:endParaRPr lang="en-US" sz="1100" dirty="0"/>
          </a:p>
          <a:p>
            <a:r>
              <a:rPr lang="en-US" sz="1100" dirty="0"/>
              <a:t>New Media create new forms of </a:t>
            </a:r>
          </a:p>
          <a:p>
            <a:r>
              <a:rPr lang="en-US" sz="1100" dirty="0"/>
              <a:t>Expression</a:t>
            </a:r>
          </a:p>
          <a:p>
            <a:r>
              <a:rPr lang="en-US" sz="1100" dirty="0"/>
              <a:t>Empowerment</a:t>
            </a:r>
          </a:p>
          <a:p>
            <a:r>
              <a:rPr lang="en-US" sz="1100" dirty="0"/>
              <a:t>Identity</a:t>
            </a:r>
          </a:p>
          <a:p>
            <a:r>
              <a:rPr lang="en-US" sz="1100" dirty="0"/>
              <a:t>Community</a:t>
            </a:r>
          </a:p>
          <a:p>
            <a:endParaRPr lang="en-US" sz="1100" dirty="0"/>
          </a:p>
          <a:p>
            <a:r>
              <a:rPr lang="en-US" sz="1100" dirty="0"/>
              <a:t>YouTube:  </a:t>
            </a:r>
          </a:p>
          <a:p>
            <a:pPr>
              <a:buFontTx/>
              <a:buChar char="-"/>
            </a:pPr>
            <a:r>
              <a:rPr lang="en-US" sz="1100" dirty="0"/>
              <a:t> Lots of people upload stuff from their family, but up to 15% videos are remakes of popular videos (Charlie bit me).  More than 10K videos are made for the YouTube community.</a:t>
            </a:r>
          </a:p>
          <a:p>
            <a:pPr>
              <a:buFontTx/>
              <a:buChar char="-"/>
            </a:pPr>
            <a:r>
              <a:rPr lang="en-US" sz="1100" dirty="0"/>
              <a:t>lots of people have deep, profound YouTube community (what does it mean you?  Free Hugs – over 30mil views, replicated around the world)</a:t>
            </a:r>
          </a:p>
          <a:p>
            <a:r>
              <a:rPr lang="en-US" sz="1100" dirty="0"/>
              <a:t>- What does it mean to create a community through a webcam?  Everything is screened. You present the image you want</a:t>
            </a:r>
          </a:p>
          <a:p>
            <a:pPr>
              <a:buFontTx/>
              <a:buChar char="-"/>
            </a:pPr>
            <a:r>
              <a:rPr lang="en-US" sz="1100" dirty="0"/>
              <a:t> Cultural tension between individualism and independence.  YouTube offers the possibility to connect without constraints.</a:t>
            </a:r>
          </a:p>
          <a:p>
            <a:pPr>
              <a:buFontTx/>
              <a:buChar char="-"/>
            </a:pPr>
            <a:r>
              <a:rPr lang="en-US" sz="1100" dirty="0"/>
              <a:t> One Hand (You are not alone, we are connected, love on another, we are all connected) – they feel these cultural values are not as prevalent as they’d like to see so that’s why they feel the need to say it.</a:t>
            </a:r>
          </a:p>
          <a:p>
            <a:pPr>
              <a:buFontTx/>
              <a:buNone/>
            </a:pPr>
            <a:endParaRPr lang="en-US" sz="1100" dirty="0"/>
          </a:p>
          <a:p>
            <a:pPr>
              <a:buFontTx/>
              <a:buNone/>
            </a:pPr>
            <a:r>
              <a:rPr lang="en-US" sz="1100" dirty="0"/>
              <a:t>Twitter</a:t>
            </a:r>
          </a:p>
          <a:p>
            <a:pPr>
              <a:buFontTx/>
              <a:buChar char="-"/>
            </a:pPr>
            <a:r>
              <a:rPr lang="en-US" sz="1100" dirty="0" err="1"/>
              <a:t>Lifecasting</a:t>
            </a:r>
            <a:r>
              <a:rPr lang="en-US" sz="1100" dirty="0"/>
              <a:t>, “ambient intimacy” </a:t>
            </a:r>
            <a:r>
              <a:rPr lang="en-US" sz="1100" dirty="0" err="1"/>
              <a:t>Leisa</a:t>
            </a:r>
            <a:endParaRPr lang="en-US" sz="1100" dirty="0"/>
          </a:p>
          <a:p>
            <a:pPr>
              <a:buFontTx/>
              <a:buChar char="-"/>
            </a:pPr>
            <a:r>
              <a:rPr lang="en-US" sz="1100" dirty="0"/>
              <a:t>See yourself more clearly, see self as how your present yourself.</a:t>
            </a:r>
          </a:p>
          <a:p>
            <a:pPr>
              <a:buFontTx/>
              <a:buChar char="-"/>
            </a:pPr>
            <a:endParaRPr lang="en-US" sz="1100" dirty="0"/>
          </a:p>
          <a:p>
            <a:pPr>
              <a:buFontTx/>
              <a:buChar char="-"/>
            </a:pPr>
            <a:r>
              <a:rPr lang="en-US" sz="1100" dirty="0"/>
              <a:t>4chan</a:t>
            </a:r>
          </a:p>
          <a:p>
            <a:pPr>
              <a:buFontTx/>
              <a:buChar char="-"/>
            </a:pPr>
            <a:r>
              <a:rPr lang="en-US" sz="1100" dirty="0"/>
              <a:t>Everyone can be anonymous</a:t>
            </a:r>
          </a:p>
          <a:p>
            <a:pPr>
              <a:buFontTx/>
              <a:buChar char="-"/>
            </a:pPr>
            <a:r>
              <a:rPr lang="en-US" sz="1100" dirty="0"/>
              <a:t>“primordial ooze from which internet creativity comes from”</a:t>
            </a:r>
          </a:p>
        </p:txBody>
      </p:sp>
      <p:sp>
        <p:nvSpPr>
          <p:cNvPr id="4" name="Slide Number Placeholder 3"/>
          <p:cNvSpPr>
            <a:spLocks noGrp="1"/>
          </p:cNvSpPr>
          <p:nvPr>
            <p:ph type="sldNum" sz="quarter" idx="10"/>
          </p:nvPr>
        </p:nvSpPr>
        <p:spPr/>
        <p:txBody>
          <a:bodyPr/>
          <a:lstStyle/>
          <a:p>
            <a:fld id="{1E6C612E-9112-4EEC-B6F7-2C0C7E32C8C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70 billion visitors/month</a:t>
            </a:r>
          </a:p>
          <a:p>
            <a:r>
              <a:rPr lang="en-US" dirty="0"/>
              <a:t>$19 billion dollars in revenue in 2008.</a:t>
            </a:r>
          </a:p>
          <a:p>
            <a:endParaRPr lang="en-US" dirty="0"/>
          </a:p>
          <a:p>
            <a:r>
              <a:rPr lang="en-US" dirty="0"/>
              <a:t>Amazon doesn’t redesign – they evolve and tweak their ideas.</a:t>
            </a:r>
          </a:p>
          <a:p>
            <a:endParaRPr lang="en-US" dirty="0"/>
          </a:p>
          <a:p>
            <a:r>
              <a:rPr lang="en-US" dirty="0"/>
              <a:t>Attention to detail – Amazon’s competitor is you getting in your car and going to the store.  See ship date on gallery and details page.</a:t>
            </a:r>
          </a:p>
          <a:p>
            <a:r>
              <a:rPr lang="en-US" dirty="0"/>
              <a:t>Shopping cart button moves around in subtle, not very noticeable ways.</a:t>
            </a:r>
          </a:p>
          <a:p>
            <a:endParaRPr lang="en-US" dirty="0"/>
          </a:p>
          <a:p>
            <a:r>
              <a:rPr lang="en-US" dirty="0"/>
              <a:t>Reviews – 3,000 Harry Potter reviews.  More reviews != more value.  Included “Was this helpful to you?” Customers scan negative reviews to see if there is something that they missed in their research.  Now sort by most helpful positive and negative reviews.</a:t>
            </a:r>
          </a:p>
          <a:p>
            <a:endParaRPr lang="en-US" dirty="0"/>
          </a:p>
          <a:p>
            <a:r>
              <a:rPr lang="en-US" dirty="0"/>
              <a:t>Other sites (Target, </a:t>
            </a:r>
            <a:r>
              <a:rPr lang="en-US" dirty="0" err="1"/>
              <a:t>Walmart</a:t>
            </a:r>
            <a:r>
              <a:rPr lang="en-US" dirty="0"/>
              <a:t>, Barnes &amp; Noble) have much lower sets of reviewers.  Reviewers are “Amazon’s lunatic fringe”</a:t>
            </a:r>
          </a:p>
          <a:p>
            <a:endParaRPr lang="en-US" dirty="0"/>
          </a:p>
          <a:p>
            <a:r>
              <a:rPr lang="en-US" dirty="0"/>
              <a:t>Don’t fear new ideas – </a:t>
            </a:r>
          </a:p>
          <a:p>
            <a:pPr defTabSz="930205"/>
            <a:r>
              <a:rPr lang="en-US" dirty="0"/>
              <a:t>Cat 5 cable – lots of tags, “pure garbage, astronomically dumb, as effective as dog hair, </a:t>
            </a:r>
            <a:r>
              <a:rPr lang="en-US" dirty="0" err="1"/>
              <a:t>iq</a:t>
            </a:r>
            <a:r>
              <a:rPr lang="en-US" dirty="0"/>
              <a:t> test, snake oil, rip off, waste of money”</a:t>
            </a:r>
          </a:p>
          <a:p>
            <a:pPr defTabSz="930205"/>
            <a:r>
              <a:rPr lang="en-US" dirty="0"/>
              <a:t>Over 1100 items tagged “waste of money</a:t>
            </a:r>
            <a:r>
              <a:rPr lang="en-US" dirty="0" smtClean="0"/>
              <a:t>”</a:t>
            </a:r>
            <a:endParaRPr lang="en-US" dirty="0"/>
          </a:p>
        </p:txBody>
      </p:sp>
      <p:sp>
        <p:nvSpPr>
          <p:cNvPr id="4" name="Slide Number Placeholder 3"/>
          <p:cNvSpPr>
            <a:spLocks noGrp="1"/>
          </p:cNvSpPr>
          <p:nvPr>
            <p:ph type="sldNum" sz="quarter" idx="10"/>
          </p:nvPr>
        </p:nvSpPr>
        <p:spPr/>
        <p:txBody>
          <a:bodyPr/>
          <a:lstStyle/>
          <a:p>
            <a:fld id="{1E6C612E-9112-4EEC-B6F7-2C0C7E32C8C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0205"/>
            <a:r>
              <a:rPr lang="en-US" dirty="0" smtClean="0"/>
              <a:t>Reduce </a:t>
            </a:r>
            <a:r>
              <a:rPr lang="en-US" dirty="0"/>
              <a:t>tool time while delivering confidence</a:t>
            </a:r>
          </a:p>
          <a:p>
            <a:pPr defTabSz="930205"/>
            <a:r>
              <a:rPr lang="en-US" dirty="0"/>
              <a:t>Goal time - time spent to improve outcome of experience </a:t>
            </a:r>
          </a:p>
          <a:p>
            <a:pPr defTabSz="930205"/>
            <a:r>
              <a:rPr lang="en-US" dirty="0"/>
              <a:t>Tool time - time spent that does not impact quality of outcome</a:t>
            </a:r>
          </a:p>
          <a:p>
            <a:pPr defTabSz="930205"/>
            <a:endParaRPr lang="en-US" dirty="0"/>
          </a:p>
          <a:p>
            <a:pPr defTabSz="930205"/>
            <a:r>
              <a:rPr lang="en-US" dirty="0"/>
              <a:t>Purchase without logging in.  Security levels</a:t>
            </a:r>
          </a:p>
          <a:p>
            <a:pPr defTabSz="930205"/>
            <a:r>
              <a:rPr lang="en-US" dirty="0"/>
              <a:t>0 – A doesn’t know who you are.  (no cookie)  can browse, compare</a:t>
            </a:r>
          </a:p>
          <a:p>
            <a:pPr defTabSz="930205"/>
            <a:r>
              <a:rPr lang="en-US" dirty="0"/>
              <a:t>1 – Amazon knows you from a cookie.  Buy via one-clock.</a:t>
            </a:r>
          </a:p>
          <a:p>
            <a:pPr defTabSz="930205"/>
            <a:r>
              <a:rPr lang="en-US" dirty="0"/>
              <a:t>2 – Amazon knows you from a cookie, but needs to authenticate you further – asks you questions only you know about.  Credit card #, password. </a:t>
            </a:r>
          </a:p>
          <a:p>
            <a:endParaRPr lang="en-US" dirty="0"/>
          </a:p>
          <a:p>
            <a:endParaRPr lang="en-US" dirty="0">
              <a:hlinkClick r:id="rId3"/>
            </a:endParaRPr>
          </a:p>
          <a:p>
            <a:r>
              <a:rPr lang="en-US" dirty="0">
                <a:hlinkClick r:id="rId3"/>
              </a:rPr>
              <a:t>The Magic Behind Amazon’s 2.7 Billion Dollar Question</a:t>
            </a:r>
            <a:endParaRPr lang="en-US" dirty="0">
              <a:hlinkClick r:id="rId4"/>
            </a:endParaRPr>
          </a:p>
          <a:p>
            <a:r>
              <a:rPr lang="en-US" dirty="0">
                <a:hlinkClick r:id="rId4"/>
              </a:rPr>
              <a:t>The $300 Million Button</a:t>
            </a:r>
            <a:endParaRPr lang="en-US" dirty="0"/>
          </a:p>
          <a:p>
            <a:endParaRPr lang="en-US" dirty="0"/>
          </a:p>
        </p:txBody>
      </p:sp>
      <p:sp>
        <p:nvSpPr>
          <p:cNvPr id="4" name="Slide Number Placeholder 3"/>
          <p:cNvSpPr>
            <a:spLocks noGrp="1"/>
          </p:cNvSpPr>
          <p:nvPr>
            <p:ph type="sldNum" sz="quarter" idx="10"/>
          </p:nvPr>
        </p:nvSpPr>
        <p:spPr/>
        <p:txBody>
          <a:bodyPr/>
          <a:lstStyle/>
          <a:p>
            <a:fld id="{1E6C612E-9112-4EEC-B6F7-2C0C7E32C8C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6C612E-9112-4EEC-B6F7-2C0C7E32C8C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6C612E-9112-4EEC-B6F7-2C0C7E32C8C6}"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5A3109-EF25-406B-9DD1-208E703C2278}" type="datetimeFigureOut">
              <a:rPr lang="en-US" smtClean="0"/>
              <a:pPr/>
              <a:t>4/16/2009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3F04D-6688-4C29-84A9-D3F867C306E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5A3109-EF25-406B-9DD1-208E703C2278}" type="datetimeFigureOut">
              <a:rPr lang="en-US" smtClean="0"/>
              <a:pPr/>
              <a:t>4/16/2009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3F04D-6688-4C29-84A9-D3F867C306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5A3109-EF25-406B-9DD1-208E703C2278}" type="datetimeFigureOut">
              <a:rPr lang="en-US" smtClean="0"/>
              <a:pPr/>
              <a:t>4/16/2009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3F04D-6688-4C29-84A9-D3F867C306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5A3109-EF25-406B-9DD1-208E703C2278}" type="datetimeFigureOut">
              <a:rPr lang="en-US" smtClean="0"/>
              <a:pPr/>
              <a:t>4/16/2009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3F04D-6688-4C29-84A9-D3F867C306E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3109-EF25-406B-9DD1-208E703C2278}" type="datetimeFigureOut">
              <a:rPr lang="en-US" smtClean="0"/>
              <a:pPr/>
              <a:t>4/16/2009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3F04D-6688-4C29-84A9-D3F867C306E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5A3109-EF25-406B-9DD1-208E703C2278}" type="datetimeFigureOut">
              <a:rPr lang="en-US" smtClean="0"/>
              <a:pPr/>
              <a:t>4/16/2009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53F04D-6688-4C29-84A9-D3F867C306E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5A3109-EF25-406B-9DD1-208E703C2278}" type="datetimeFigureOut">
              <a:rPr lang="en-US" smtClean="0"/>
              <a:pPr/>
              <a:t>4/16/2009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53F04D-6688-4C29-84A9-D3F867C306E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5A3109-EF25-406B-9DD1-208E703C2278}" type="datetimeFigureOut">
              <a:rPr lang="en-US" smtClean="0"/>
              <a:pPr/>
              <a:t>4/16/2009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53F04D-6688-4C29-84A9-D3F867C306E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5A3109-EF25-406B-9DD1-208E703C2278}" type="datetimeFigureOut">
              <a:rPr lang="en-US" smtClean="0"/>
              <a:pPr/>
              <a:t>4/16/2009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53F04D-6688-4C29-84A9-D3F867C306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5A3109-EF25-406B-9DD1-208E703C2278}" type="datetimeFigureOut">
              <a:rPr lang="en-US" smtClean="0"/>
              <a:pPr/>
              <a:t>4/16/2009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53F04D-6688-4C29-84A9-D3F867C306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5A3109-EF25-406B-9DD1-208E703C2278}" type="datetimeFigureOut">
              <a:rPr lang="en-US" smtClean="0"/>
              <a:pPr/>
              <a:t>4/16/2009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53F04D-6688-4C29-84A9-D3F867C306E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5A3109-EF25-406B-9DD1-208E703C2278}" type="datetimeFigureOut">
              <a:rPr lang="en-US" smtClean="0"/>
              <a:pPr/>
              <a:t>4/16/2009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53F04D-6688-4C29-84A9-D3F867C306E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NLlGopyXT_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youtube.com/watch?v=TPAO-lZ4_hU"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IA Summit 2009</a:t>
            </a:r>
            <a:endParaRPr lang="en-US" dirty="0"/>
          </a:p>
        </p:txBody>
      </p:sp>
      <p:sp>
        <p:nvSpPr>
          <p:cNvPr id="3" name="Subtitle 2"/>
          <p:cNvSpPr>
            <a:spLocks noGrp="1"/>
          </p:cNvSpPr>
          <p:nvPr>
            <p:ph type="subTitle" idx="1"/>
          </p:nvPr>
        </p:nvSpPr>
        <p:spPr>
          <a:xfrm>
            <a:off x="1447800" y="3124200"/>
            <a:ext cx="6400800" cy="1752600"/>
          </a:xfrm>
        </p:spPr>
        <p:txBody>
          <a:bodyPr/>
          <a:lstStyle/>
          <a:p>
            <a:r>
              <a:rPr lang="en-US" dirty="0" smtClean="0"/>
              <a:t>“summer camp for IAs”</a:t>
            </a:r>
            <a:endParaRPr lang="en-US" dirty="0"/>
          </a:p>
        </p:txBody>
      </p:sp>
      <p:sp>
        <p:nvSpPr>
          <p:cNvPr id="4" name="Subtitle 2"/>
          <p:cNvSpPr txBox="1">
            <a:spLocks/>
          </p:cNvSpPr>
          <p:nvPr/>
        </p:nvSpPr>
        <p:spPr>
          <a:xfrm>
            <a:off x="1371600" y="4495800"/>
            <a:ext cx="6400800" cy="1752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effectLst/>
                <a:uLnTx/>
                <a:uFillTx/>
                <a:latin typeface="+mn-lt"/>
                <a:ea typeface="+mn-ea"/>
                <a:cs typeface="+mn-cs"/>
              </a:rPr>
              <a:t>Keynote</a:t>
            </a:r>
            <a:r>
              <a:rPr kumimoji="0" lang="en-US" sz="3200" b="0" i="0" u="none" strike="noStrike" kern="1200" cap="none" spc="0" normalizeH="0" noProof="0" dirty="0" smtClean="0">
                <a:ln>
                  <a:noFill/>
                </a:ln>
                <a:effectLst/>
                <a:uLnTx/>
                <a:uFillTx/>
                <a:latin typeface="+mn-lt"/>
                <a:ea typeface="+mn-ea"/>
                <a:cs typeface="+mn-cs"/>
              </a:rPr>
              <a:t> (Dr. Michael </a:t>
            </a:r>
            <a:r>
              <a:rPr kumimoji="0" lang="en-US" sz="3200" b="0" i="0" u="none" strike="noStrike" kern="1200" cap="none" spc="0" normalizeH="0" noProof="0" dirty="0" err="1" smtClean="0">
                <a:ln>
                  <a:noFill/>
                </a:ln>
                <a:effectLst/>
                <a:uLnTx/>
                <a:uFillTx/>
                <a:latin typeface="+mn-lt"/>
                <a:ea typeface="+mn-ea"/>
                <a:cs typeface="+mn-cs"/>
              </a:rPr>
              <a:t>Wesch</a:t>
            </a:r>
            <a:r>
              <a:rPr kumimoji="0" lang="en-US" sz="3200" b="0" i="0" u="none" strike="noStrike" kern="1200" cap="none" spc="0" normalizeH="0" noProof="0" dirty="0" smtClean="0">
                <a:ln>
                  <a:noFill/>
                </a:ln>
                <a:effectLst/>
                <a:uLnTx/>
                <a:uFillTx/>
                <a:latin typeface="+mn-lt"/>
                <a:ea typeface="+mn-ea"/>
                <a:cs typeface="+mn-cs"/>
              </a:rPr>
              <a:t>)</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baseline="0" dirty="0" smtClean="0"/>
              <a:t>Amazon</a:t>
            </a:r>
            <a:r>
              <a:rPr lang="en-US" sz="3200" dirty="0" smtClean="0"/>
              <a:t> Redesign (Jared Spool)</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effectLst/>
                <a:uLnTx/>
                <a:uFillTx/>
                <a:latin typeface="+mn-lt"/>
                <a:ea typeface="+mn-ea"/>
                <a:cs typeface="+mn-cs"/>
              </a:rPr>
              <a:t>Other</a:t>
            </a:r>
            <a:r>
              <a:rPr kumimoji="0" lang="en-US" sz="3200" b="0" i="0" u="none" strike="noStrike" kern="1200" cap="none" spc="0" normalizeH="0" noProof="0" dirty="0" smtClean="0">
                <a:ln>
                  <a:noFill/>
                </a:ln>
                <a:effectLst/>
                <a:uLnTx/>
                <a:uFillTx/>
                <a:latin typeface="+mn-lt"/>
                <a:ea typeface="+mn-ea"/>
                <a:cs typeface="+mn-cs"/>
              </a:rPr>
              <a:t> interesting bits</a:t>
            </a:r>
            <a:endParaRPr kumimoji="0" lang="en-US" sz="3200" b="0" i="0" u="none" strike="noStrike" kern="1200" cap="none" spc="0" normalizeH="0" baseline="0" noProof="0" dirty="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“Mediated Culture”  Michael </a:t>
            </a:r>
            <a:r>
              <a:rPr lang="en-US" dirty="0" err="1" smtClean="0"/>
              <a:t>Wesch</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how information is architected becomes how human relations/culture is architected</a:t>
            </a:r>
          </a:p>
          <a:p>
            <a:r>
              <a:rPr lang="en-US" dirty="0" err="1" smtClean="0"/>
              <a:t>Namba</a:t>
            </a:r>
            <a:r>
              <a:rPr lang="en-US" dirty="0" smtClean="0"/>
              <a:t> </a:t>
            </a:r>
            <a:r>
              <a:rPr lang="en-US" dirty="0" err="1" smtClean="0"/>
              <a:t>Tok</a:t>
            </a:r>
            <a:r>
              <a:rPr lang="en-US" dirty="0" smtClean="0"/>
              <a:t> - ethnographic researcher in Papua New Guinea.  </a:t>
            </a:r>
          </a:p>
          <a:p>
            <a:pPr lvl="1"/>
            <a:r>
              <a:rPr lang="en-US" dirty="0" err="1" smtClean="0"/>
              <a:t>govt</a:t>
            </a:r>
            <a:r>
              <a:rPr lang="en-US" dirty="0" smtClean="0"/>
              <a:t> got serious about running the villages.  census and other numbers determined funding.</a:t>
            </a:r>
          </a:p>
          <a:p>
            <a:pPr lvl="1"/>
            <a:r>
              <a:rPr lang="en-US" dirty="0" smtClean="0"/>
              <a:t>name/identity - previously determined by relationships between people, now name is “census name”</a:t>
            </a:r>
          </a:p>
          <a:p>
            <a:pPr lvl="1"/>
            <a:r>
              <a:rPr lang="en-US" dirty="0" smtClean="0"/>
              <a:t>census demanded one name, </a:t>
            </a:r>
            <a:r>
              <a:rPr lang="en-US" dirty="0" err="1" smtClean="0"/>
              <a:t>Namba</a:t>
            </a:r>
            <a:r>
              <a:rPr lang="en-US" dirty="0" smtClean="0"/>
              <a:t> </a:t>
            </a:r>
            <a:r>
              <a:rPr lang="en-US" dirty="0" err="1" smtClean="0"/>
              <a:t>Tok</a:t>
            </a:r>
            <a:r>
              <a:rPr lang="en-US" dirty="0" smtClean="0"/>
              <a:t> (numbers that talk to the state)</a:t>
            </a:r>
          </a:p>
          <a:p>
            <a:pPr lvl="1"/>
            <a:r>
              <a:rPr lang="en-US" dirty="0" smtClean="0"/>
              <a:t>impact huge - led to reorganizing of housing in the village (grid oriented </a:t>
            </a:r>
            <a:r>
              <a:rPr lang="en-US" dirty="0" err="1" smtClean="0"/>
              <a:t>vs</a:t>
            </a:r>
            <a:r>
              <a:rPr lang="en-US" dirty="0" smtClean="0"/>
              <a:t> people oriented)</a:t>
            </a:r>
          </a:p>
          <a:p>
            <a:r>
              <a:rPr lang="en-US" dirty="0" smtClean="0"/>
              <a:t>“media are not just tools of communication.  when media changes, relationships change”</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“Mediated Culture”  Michael </a:t>
            </a:r>
            <a:r>
              <a:rPr lang="en-US" dirty="0" err="1" smtClean="0"/>
              <a:t>Wesch</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hlinkClick r:id="rId3"/>
              </a:rPr>
              <a:t>The Machine is Us/</a:t>
            </a:r>
            <a:r>
              <a:rPr lang="en-US" dirty="0" err="1" smtClean="0">
                <a:hlinkClick r:id="rId3"/>
              </a:rPr>
              <a:t>ing</a:t>
            </a:r>
            <a:r>
              <a:rPr lang="en-US" dirty="0" smtClean="0">
                <a:hlinkClick r:id="rId3"/>
              </a:rPr>
              <a:t> Us</a:t>
            </a:r>
            <a:endParaRPr lang="en-US" dirty="0" smtClean="0"/>
          </a:p>
          <a:p>
            <a:r>
              <a:rPr lang="en-US" dirty="0" smtClean="0"/>
              <a:t>User-generated </a:t>
            </a:r>
            <a:r>
              <a:rPr lang="en-US" dirty="0" err="1" smtClean="0"/>
              <a:t>mediascape</a:t>
            </a:r>
            <a:endParaRPr lang="en-US" dirty="0" smtClean="0"/>
          </a:p>
          <a:p>
            <a:pPr lvl="1"/>
            <a:r>
              <a:rPr lang="en-US" dirty="0" smtClean="0"/>
              <a:t>User-generated content </a:t>
            </a:r>
            <a:r>
              <a:rPr lang="en-US" dirty="0" smtClean="0">
                <a:solidFill>
                  <a:schemeClr val="bg1">
                    <a:lumMod val="50000"/>
                  </a:schemeClr>
                </a:solidFill>
              </a:rPr>
              <a:t>(YouTube)</a:t>
            </a:r>
            <a:r>
              <a:rPr lang="en-US" dirty="0" smtClean="0"/>
              <a:t>, filter</a:t>
            </a:r>
            <a:r>
              <a:rPr lang="en-US" dirty="0" smtClean="0">
                <a:solidFill>
                  <a:schemeClr val="bg1">
                    <a:lumMod val="50000"/>
                  </a:schemeClr>
                </a:solidFill>
              </a:rPr>
              <a:t> (</a:t>
            </a:r>
            <a:r>
              <a:rPr lang="en-US" dirty="0" err="1" smtClean="0">
                <a:solidFill>
                  <a:schemeClr val="bg1">
                    <a:lumMod val="50000"/>
                  </a:schemeClr>
                </a:solidFill>
              </a:rPr>
              <a:t>Digg</a:t>
            </a:r>
            <a:r>
              <a:rPr lang="en-US" dirty="0" smtClean="0">
                <a:solidFill>
                  <a:schemeClr val="bg1">
                    <a:lumMod val="50000"/>
                  </a:schemeClr>
                </a:solidFill>
              </a:rPr>
              <a:t>)</a:t>
            </a:r>
            <a:r>
              <a:rPr lang="en-US" dirty="0" smtClean="0"/>
              <a:t>, organization </a:t>
            </a:r>
            <a:r>
              <a:rPr lang="en-US" dirty="0" smtClean="0">
                <a:solidFill>
                  <a:schemeClr val="bg1">
                    <a:lumMod val="50000"/>
                  </a:schemeClr>
                </a:solidFill>
              </a:rPr>
              <a:t>(Del.icio.us)</a:t>
            </a:r>
            <a:r>
              <a:rPr lang="en-US" dirty="0" smtClean="0"/>
              <a:t>, distribution</a:t>
            </a:r>
            <a:r>
              <a:rPr lang="en-US" dirty="0" smtClean="0">
                <a:solidFill>
                  <a:schemeClr val="bg1">
                    <a:lumMod val="50000"/>
                  </a:schemeClr>
                </a:solidFill>
              </a:rPr>
              <a:t> (RSS feeds)</a:t>
            </a:r>
            <a:r>
              <a:rPr lang="en-US" dirty="0" smtClean="0"/>
              <a:t>, tags </a:t>
            </a:r>
            <a:r>
              <a:rPr lang="en-US" dirty="0" smtClean="0">
                <a:solidFill>
                  <a:schemeClr val="bg1">
                    <a:lumMod val="50000"/>
                  </a:schemeClr>
                </a:solidFill>
              </a:rPr>
              <a:t>(del.icio.us)</a:t>
            </a:r>
            <a:r>
              <a:rPr lang="en-US" dirty="0" smtClean="0"/>
              <a:t>, blogs </a:t>
            </a:r>
            <a:r>
              <a:rPr lang="en-US" dirty="0" smtClean="0">
                <a:solidFill>
                  <a:schemeClr val="bg1">
                    <a:lumMod val="50000"/>
                  </a:schemeClr>
                </a:solidFill>
              </a:rPr>
              <a:t>(commentary)</a:t>
            </a:r>
            <a:r>
              <a:rPr lang="en-US" dirty="0" smtClean="0"/>
              <a:t>, ranking </a:t>
            </a:r>
            <a:r>
              <a:rPr lang="en-US" dirty="0" smtClean="0">
                <a:solidFill>
                  <a:schemeClr val="bg1">
                    <a:lumMod val="50000"/>
                  </a:schemeClr>
                </a:solidFill>
              </a:rPr>
              <a:t>(</a:t>
            </a:r>
            <a:r>
              <a:rPr lang="en-US" dirty="0" err="1" smtClean="0">
                <a:solidFill>
                  <a:schemeClr val="bg1">
                    <a:lumMod val="50000"/>
                  </a:schemeClr>
                </a:solidFill>
              </a:rPr>
              <a:t>Technorati</a:t>
            </a:r>
            <a:r>
              <a:rPr lang="en-US" dirty="0" smtClean="0">
                <a:solidFill>
                  <a:schemeClr val="bg1">
                    <a:lumMod val="50000"/>
                  </a:schemeClr>
                </a:solidFill>
              </a:rPr>
              <a:t>) </a:t>
            </a:r>
            <a:r>
              <a:rPr lang="en-US" dirty="0" smtClean="0"/>
              <a:t>– not just a technological revolution, but a cultural revolution</a:t>
            </a:r>
          </a:p>
          <a:p>
            <a:r>
              <a:rPr lang="en-US" dirty="0" smtClean="0"/>
              <a:t>“How do different media shape the way we interact today”</a:t>
            </a:r>
          </a:p>
          <a:p>
            <a:pPr lvl="1"/>
            <a:r>
              <a:rPr lang="en-US" dirty="0" smtClean="0"/>
              <a:t>YouTube – connection without constraint</a:t>
            </a:r>
          </a:p>
          <a:p>
            <a:pPr lvl="1"/>
            <a:r>
              <a:rPr lang="en-US" dirty="0" smtClean="0"/>
              <a:t>Twitter - </a:t>
            </a:r>
            <a:r>
              <a:rPr lang="en-US" dirty="0" err="1" smtClean="0"/>
              <a:t>mindcasting</a:t>
            </a:r>
            <a:endParaRPr lang="en-US" dirty="0" smtClean="0"/>
          </a:p>
          <a:p>
            <a:pPr lvl="1"/>
            <a:r>
              <a:rPr lang="en-US" dirty="0" smtClean="0"/>
              <a:t>4chan</a:t>
            </a:r>
          </a:p>
          <a:p>
            <a:r>
              <a:rPr lang="en-US" dirty="0" smtClean="0"/>
              <a:t>“People have a way to talk back and they are using it.”</a:t>
            </a:r>
          </a:p>
          <a:p>
            <a:r>
              <a:rPr lang="en-US" dirty="0" smtClean="0"/>
              <a:t>“architectures of participation become architectures of real life”</a:t>
            </a:r>
          </a:p>
          <a:p>
            <a:r>
              <a:rPr lang="en-US" dirty="0" smtClean="0"/>
              <a:t>IA = Building architectures for a future of whatever</a:t>
            </a:r>
          </a:p>
          <a:p>
            <a:r>
              <a:rPr lang="en-US" dirty="0" smtClean="0"/>
              <a:t>Collapse of context – things we do and say have a life outside their context</a:t>
            </a:r>
          </a:p>
          <a:p>
            <a:r>
              <a:rPr lang="en-US" dirty="0" smtClean="0"/>
              <a:t>No slides available yet, but similar presentation at </a:t>
            </a:r>
            <a:r>
              <a:rPr lang="en-US" dirty="0" smtClean="0">
                <a:hlinkClick r:id="rId4"/>
              </a:rPr>
              <a:t>http://www.youtube.com/watch?v=TPAO-lZ4_hU</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Amazon Site Redesign: Jared Spool</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US" dirty="0" smtClean="0"/>
              <a:t>“Why can’t we just do it like Amazon?”</a:t>
            </a:r>
          </a:p>
          <a:p>
            <a:r>
              <a:rPr lang="en-US" dirty="0" smtClean="0"/>
              <a:t>Attention to detail</a:t>
            </a:r>
          </a:p>
          <a:p>
            <a:pPr lvl="1"/>
            <a:r>
              <a:rPr lang="en-US" dirty="0" smtClean="0"/>
              <a:t>Search results show when are you going to get it?</a:t>
            </a:r>
          </a:p>
          <a:p>
            <a:pPr lvl="1"/>
            <a:r>
              <a:rPr lang="en-US" dirty="0" smtClean="0"/>
              <a:t>Add to shopping cart</a:t>
            </a:r>
          </a:p>
          <a:p>
            <a:r>
              <a:rPr lang="en-US" dirty="0" smtClean="0"/>
              <a:t>Engaging through content</a:t>
            </a:r>
          </a:p>
          <a:p>
            <a:pPr lvl="1"/>
            <a:r>
              <a:rPr lang="en-US" dirty="0" smtClean="0"/>
              <a:t>Reviews – sort by most helpful, show top and bottom reviews</a:t>
            </a:r>
          </a:p>
          <a:p>
            <a:r>
              <a:rPr lang="en-US" dirty="0" smtClean="0"/>
              <a:t>Don’t fear new ideas</a:t>
            </a:r>
          </a:p>
          <a:p>
            <a:pPr lvl="1"/>
            <a:r>
              <a:rPr lang="en-US" dirty="0" smtClean="0"/>
              <a:t>Some work well (“people who bought this also bought…”), others do not (“tagging”)</a:t>
            </a:r>
          </a:p>
          <a:p>
            <a:pPr lvl="1"/>
            <a:r>
              <a:rPr lang="en-US" dirty="0" smtClean="0"/>
              <a:t>$1 added to order = $750 mil in </a:t>
            </a:r>
            <a:r>
              <a:rPr lang="en-US" dirty="0" smtClean="0"/>
              <a:t>revenue</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Amazon Site Redesign: Jared Spool</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US" dirty="0" smtClean="0"/>
              <a:t>Reduce </a:t>
            </a:r>
            <a:r>
              <a:rPr lang="en-US" dirty="0" smtClean="0"/>
              <a:t>tool time while delivering confidence</a:t>
            </a:r>
          </a:p>
          <a:p>
            <a:pPr lvl="1"/>
            <a:r>
              <a:rPr lang="en-US" dirty="0" smtClean="0"/>
              <a:t>Goal time </a:t>
            </a:r>
            <a:r>
              <a:rPr lang="en-US" dirty="0" err="1" smtClean="0"/>
              <a:t>vs</a:t>
            </a:r>
            <a:r>
              <a:rPr lang="en-US" dirty="0" smtClean="0"/>
              <a:t> tool time, purchase without logging in </a:t>
            </a:r>
            <a:r>
              <a:rPr lang="en-US" dirty="0" smtClean="0">
                <a:solidFill>
                  <a:schemeClr val="bg1">
                    <a:lumMod val="50000"/>
                  </a:schemeClr>
                </a:solidFill>
              </a:rPr>
              <a:t>(reduction in tool time)</a:t>
            </a:r>
          </a:p>
          <a:p>
            <a:pPr lvl="1"/>
            <a:r>
              <a:rPr lang="en-US" dirty="0" smtClean="0"/>
              <a:t>Phased rollout of changes – in 12 weeks</a:t>
            </a:r>
          </a:p>
          <a:p>
            <a:pPr lvl="2"/>
            <a:r>
              <a:rPr lang="en-US" dirty="0" smtClean="0">
                <a:solidFill>
                  <a:schemeClr val="bg1">
                    <a:lumMod val="50000"/>
                  </a:schemeClr>
                </a:solidFill>
              </a:rPr>
              <a:t>5000 </a:t>
            </a:r>
            <a:r>
              <a:rPr lang="en-US" dirty="0" err="1" smtClean="0">
                <a:solidFill>
                  <a:schemeClr val="bg1">
                    <a:lumMod val="50000"/>
                  </a:schemeClr>
                </a:solidFill>
              </a:rPr>
              <a:t>noncookied</a:t>
            </a:r>
            <a:r>
              <a:rPr lang="en-US" dirty="0" smtClean="0">
                <a:solidFill>
                  <a:schemeClr val="bg1">
                    <a:lumMod val="50000"/>
                  </a:schemeClr>
                </a:solidFill>
              </a:rPr>
              <a:t> users/day</a:t>
            </a:r>
          </a:p>
          <a:p>
            <a:pPr lvl="2"/>
            <a:r>
              <a:rPr lang="en-US" dirty="0" smtClean="0">
                <a:solidFill>
                  <a:schemeClr val="bg1">
                    <a:lumMod val="50000"/>
                  </a:schemeClr>
                </a:solidFill>
              </a:rPr>
              <a:t>1 in 5 non-</a:t>
            </a:r>
            <a:r>
              <a:rPr lang="en-US" dirty="0" err="1" smtClean="0">
                <a:solidFill>
                  <a:schemeClr val="bg1">
                    <a:lumMod val="50000"/>
                  </a:schemeClr>
                </a:solidFill>
              </a:rPr>
              <a:t>cookied</a:t>
            </a:r>
            <a:r>
              <a:rPr lang="en-US" dirty="0" smtClean="0">
                <a:solidFill>
                  <a:schemeClr val="bg1">
                    <a:lumMod val="50000"/>
                  </a:schemeClr>
                </a:solidFill>
              </a:rPr>
              <a:t> users</a:t>
            </a:r>
          </a:p>
          <a:p>
            <a:pPr lvl="2"/>
            <a:r>
              <a:rPr lang="en-US" dirty="0" smtClean="0">
                <a:solidFill>
                  <a:schemeClr val="bg1">
                    <a:lumMod val="50000"/>
                  </a:schemeClr>
                </a:solidFill>
              </a:rPr>
              <a:t>5000 new </a:t>
            </a:r>
            <a:r>
              <a:rPr lang="en-US" dirty="0" err="1" smtClean="0">
                <a:solidFill>
                  <a:schemeClr val="bg1">
                    <a:lumMod val="50000"/>
                  </a:schemeClr>
                </a:solidFill>
              </a:rPr>
              <a:t>cookied</a:t>
            </a:r>
            <a:r>
              <a:rPr lang="en-US" dirty="0" smtClean="0">
                <a:solidFill>
                  <a:schemeClr val="bg1">
                    <a:lumMod val="50000"/>
                  </a:schemeClr>
                </a:solidFill>
              </a:rPr>
              <a:t> users/day</a:t>
            </a:r>
          </a:p>
          <a:p>
            <a:pPr lvl="2"/>
            <a:r>
              <a:rPr lang="en-US" dirty="0" smtClean="0">
                <a:solidFill>
                  <a:schemeClr val="bg1">
                    <a:lumMod val="50000"/>
                  </a:schemeClr>
                </a:solidFill>
              </a:rPr>
              <a:t>1 in 5 </a:t>
            </a:r>
            <a:r>
              <a:rPr lang="en-US" dirty="0" err="1" smtClean="0">
                <a:solidFill>
                  <a:schemeClr val="bg1">
                    <a:lumMod val="50000"/>
                  </a:schemeClr>
                </a:solidFill>
              </a:rPr>
              <a:t>cookied</a:t>
            </a:r>
            <a:r>
              <a:rPr lang="en-US" dirty="0" smtClean="0">
                <a:solidFill>
                  <a:schemeClr val="bg1">
                    <a:lumMod val="50000"/>
                  </a:schemeClr>
                </a:solidFill>
              </a:rPr>
              <a:t> users</a:t>
            </a:r>
          </a:p>
          <a:p>
            <a:pPr lvl="2"/>
            <a:r>
              <a:rPr lang="en-US" dirty="0" smtClean="0">
                <a:solidFill>
                  <a:schemeClr val="bg1">
                    <a:lumMod val="50000"/>
                  </a:schemeClr>
                </a:solidFill>
              </a:rPr>
              <a:t>everyone</a:t>
            </a:r>
          </a:p>
          <a:p>
            <a:r>
              <a:rPr lang="en-US" dirty="0" smtClean="0"/>
              <a:t>Never forget the business</a:t>
            </a:r>
          </a:p>
          <a:p>
            <a:pPr lvl="1"/>
            <a:r>
              <a:rPr lang="en-US" dirty="0" smtClean="0"/>
              <a:t>Amazon sells below cost.  Turnover of inventory in 20 days but payment terms 45 days.  Sitting on money from day 23 to 44.  $19 </a:t>
            </a:r>
            <a:r>
              <a:rPr lang="en-US" dirty="0" err="1" smtClean="0"/>
              <a:t>bil</a:t>
            </a:r>
            <a:r>
              <a:rPr lang="en-US" dirty="0" smtClean="0"/>
              <a:t>/year.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interesting things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Effectively </a:t>
            </a:r>
            <a:r>
              <a:rPr lang="en-US" dirty="0" smtClean="0"/>
              <a:t>Communicating Web Analytics poster</a:t>
            </a:r>
          </a:p>
          <a:p>
            <a:pPr lvl="1"/>
            <a:r>
              <a:rPr lang="en-US" dirty="0" smtClean="0"/>
              <a:t>Adam Cox, Mark </a:t>
            </a:r>
            <a:r>
              <a:rPr lang="en-US" dirty="0" err="1" smtClean="0"/>
              <a:t>Kassteen</a:t>
            </a:r>
            <a:r>
              <a:rPr lang="en-US" dirty="0" smtClean="0"/>
              <a:t>, Chris Pierson, </a:t>
            </a:r>
            <a:r>
              <a:rPr lang="en-US" dirty="0" err="1" smtClean="0"/>
              <a:t>Jacco</a:t>
            </a:r>
            <a:r>
              <a:rPr lang="en-US" dirty="0" smtClean="0"/>
              <a:t> </a:t>
            </a:r>
            <a:r>
              <a:rPr lang="en-US" dirty="0" err="1" smtClean="0"/>
              <a:t>Nieuwland</a:t>
            </a:r>
            <a:endParaRPr lang="en-US" dirty="0" smtClean="0"/>
          </a:p>
          <a:p>
            <a:pPr lvl="1"/>
            <a:r>
              <a:rPr lang="en-US" dirty="0" smtClean="0"/>
              <a:t>http://www.userintelligence.com/nl/ideas/publications/effectively-communicating-web-analytics  </a:t>
            </a:r>
          </a:p>
          <a:p>
            <a:r>
              <a:rPr lang="en-US" dirty="0" err="1" smtClean="0"/>
              <a:t>Chalkmark</a:t>
            </a:r>
            <a:r>
              <a:rPr lang="en-US" dirty="0" smtClean="0"/>
              <a:t>, </a:t>
            </a:r>
            <a:r>
              <a:rPr lang="en-US" dirty="0" err="1" smtClean="0"/>
              <a:t>Treejack</a:t>
            </a:r>
            <a:r>
              <a:rPr lang="en-US" dirty="0" smtClean="0"/>
              <a:t>, Optimal Sort</a:t>
            </a:r>
          </a:p>
          <a:p>
            <a:pPr lvl="1"/>
            <a:r>
              <a:rPr lang="en-US" dirty="0" smtClean="0"/>
              <a:t>www.optimalworkshop.com</a:t>
            </a:r>
          </a:p>
          <a:p>
            <a:pPr lvl="1"/>
            <a:r>
              <a:rPr lang="en-US" dirty="0" smtClean="0"/>
              <a:t>Products are in beta (free for now)</a:t>
            </a:r>
          </a:p>
          <a:p>
            <a:pPr lvl="2"/>
            <a:r>
              <a:rPr lang="en-US" dirty="0" smtClean="0"/>
              <a:t>Optimal Sort – use for card sorting</a:t>
            </a:r>
          </a:p>
          <a:p>
            <a:pPr lvl="2"/>
            <a:r>
              <a:rPr lang="en-US" dirty="0" err="1" smtClean="0"/>
              <a:t>Treejack</a:t>
            </a:r>
            <a:r>
              <a:rPr lang="en-US" dirty="0" smtClean="0"/>
              <a:t> – use for evaluating labels and category structures</a:t>
            </a:r>
          </a:p>
          <a:p>
            <a:pPr lvl="2"/>
            <a:r>
              <a:rPr lang="en-US" dirty="0" err="1" smtClean="0"/>
              <a:t>Chalkmark</a:t>
            </a:r>
            <a:r>
              <a:rPr lang="en-US" dirty="0" smtClean="0"/>
              <a:t> - use for quick user testing</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Chalkmark</a:t>
            </a:r>
            <a:endParaRPr lang="en-US" dirty="0"/>
          </a:p>
        </p:txBody>
      </p:sp>
      <p:sp>
        <p:nvSpPr>
          <p:cNvPr id="3" name="Content Placeholder 2"/>
          <p:cNvSpPr>
            <a:spLocks noGrp="1"/>
          </p:cNvSpPr>
          <p:nvPr>
            <p:ph idx="1"/>
          </p:nvPr>
        </p:nvSpPr>
        <p:spPr/>
        <p:txBody>
          <a:bodyPr/>
          <a:lstStyle/>
          <a:p>
            <a:endParaRPr lang="en-US" dirty="0"/>
          </a:p>
        </p:txBody>
      </p:sp>
      <p:pic>
        <p:nvPicPr>
          <p:cNvPr id="1028" name="Picture 4"/>
          <p:cNvPicPr>
            <a:picLocks noChangeAspect="1" noChangeArrowheads="1"/>
          </p:cNvPicPr>
          <p:nvPr/>
        </p:nvPicPr>
        <p:blipFill>
          <a:blip r:embed="rId3"/>
          <a:srcRect/>
          <a:stretch>
            <a:fillRect/>
          </a:stretch>
        </p:blipFill>
        <p:spPr bwMode="auto">
          <a:xfrm>
            <a:off x="304800" y="1143000"/>
            <a:ext cx="6337697" cy="5054362"/>
          </a:xfrm>
          <a:prstGeom prst="rect">
            <a:avLst/>
          </a:prstGeom>
          <a:noFill/>
          <a:ln w="9525">
            <a:noFill/>
            <a:miter lim="800000"/>
            <a:headEnd/>
            <a:tailEnd/>
          </a:ln>
          <a:effectLst/>
        </p:spPr>
      </p:pic>
      <p:pic>
        <p:nvPicPr>
          <p:cNvPr id="1030" name="Picture 6"/>
          <p:cNvPicPr>
            <a:picLocks noChangeAspect="1" noChangeArrowheads="1"/>
          </p:cNvPicPr>
          <p:nvPr/>
        </p:nvPicPr>
        <p:blipFill>
          <a:blip r:embed="rId4"/>
          <a:srcRect/>
          <a:stretch>
            <a:fillRect/>
          </a:stretch>
        </p:blipFill>
        <p:spPr bwMode="auto">
          <a:xfrm>
            <a:off x="2362200" y="1143000"/>
            <a:ext cx="6401693" cy="510540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30"/>
                                        </p:tgtEl>
                                        <p:attrNameLst>
                                          <p:attrName>style.visibility</p:attrName>
                                        </p:attrNameLst>
                                      </p:cBhvr>
                                      <p:to>
                                        <p:strVal val="visible"/>
                                      </p:to>
                                    </p:set>
                                    <p:anim calcmode="lin" valueType="num">
                                      <p:cBhvr additive="base">
                                        <p:cTn id="7" dur="500" fill="hold"/>
                                        <p:tgtEl>
                                          <p:spTgt spid="1030"/>
                                        </p:tgtEl>
                                        <p:attrNameLst>
                                          <p:attrName>ppt_x</p:attrName>
                                        </p:attrNameLst>
                                      </p:cBhvr>
                                      <p:tavLst>
                                        <p:tav tm="0">
                                          <p:val>
                                            <p:strVal val="0-#ppt_w/2"/>
                                          </p:val>
                                        </p:tav>
                                        <p:tav tm="100000">
                                          <p:val>
                                            <p:strVal val="#ppt_x"/>
                                          </p:val>
                                        </p:tav>
                                      </p:tavLst>
                                    </p:anim>
                                    <p:anim calcmode="lin" valueType="num">
                                      <p:cBhvr additive="base">
                                        <p:cTn id="8" dur="500" fill="hold"/>
                                        <p:tgtEl>
                                          <p:spTgt spid="10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TotalTime>
  <Words>949</Words>
  <Application>Microsoft Office PowerPoint</Application>
  <PresentationFormat>On-screen Show (4:3)</PresentationFormat>
  <Paragraphs>139</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IA Summit 2009</vt:lpstr>
      <vt:lpstr>“Mediated Culture”  Michael Wesch</vt:lpstr>
      <vt:lpstr>“Mediated Culture”  Michael Wesch</vt:lpstr>
      <vt:lpstr>Amazon Site Redesign: Jared Spool</vt:lpstr>
      <vt:lpstr>Amazon Site Redesign: Jared Spool</vt:lpstr>
      <vt:lpstr>Other interesting things</vt:lpstr>
      <vt:lpstr>Chalkmark</vt:lpstr>
    </vt:vector>
  </TitlesOfParts>
  <Company>UNC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IA Summit 2009</dc:title>
  <dc:creator>A. Crescenzi</dc:creator>
  <cp:lastModifiedBy>A. Crescenzi</cp:lastModifiedBy>
  <cp:revision>49</cp:revision>
  <dcterms:created xsi:type="dcterms:W3CDTF">2009-04-16T15:44:36Z</dcterms:created>
  <dcterms:modified xsi:type="dcterms:W3CDTF">2009-04-16T19:55:19Z</dcterms:modified>
</cp:coreProperties>
</file>