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2091289370078846"/>
          <c:y val="3.2343750000000032E-2"/>
          <c:w val="0.6569983595800537"/>
          <c:h val="0.8045728346456693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2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Sheet1!$B$2:$B$4</c:f>
              <c:numCache>
                <c:formatCode>General</c:formatCode>
                <c:ptCount val="3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 3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Sheet1!$C$2:$C$4</c:f>
              <c:numCache>
                <c:formatCode>General</c:formatCode>
                <c:ptCount val="3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 4</c:v>
                </c:pt>
              </c:strCache>
            </c:strRef>
          </c:tx>
          <c:invertIfNegative val="0"/>
          <c:cat>
            <c:numRef>
              <c:f>Sheet1!$A$2:$A$4</c:f>
              <c:numCache>
                <c:formatCode>General</c:formatCode>
                <c:ptCount val="3"/>
              </c:numCache>
            </c:numRef>
          </c:cat>
          <c:val>
            <c:numRef>
              <c:f>Sheet1!$D$2:$D$4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2358144"/>
        <c:axId val="98009856"/>
      </c:barChart>
      <c:catAx>
        <c:axId val="523581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98009856"/>
        <c:crosses val="autoZero"/>
        <c:auto val="1"/>
        <c:lblAlgn val="ctr"/>
        <c:lblOffset val="100"/>
        <c:noMultiLvlLbl val="0"/>
      </c:catAx>
      <c:valAx>
        <c:axId val="980098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794"/>
            </a:pPr>
            <a:endParaRPr lang="en-US"/>
          </a:p>
        </c:txPr>
        <c:crossAx val="52358144"/>
        <c:crosses val="autoZero"/>
        <c:crossBetween val="between"/>
      </c:valAx>
      <c:spPr>
        <a:noFill/>
        <a:ln w="25343">
          <a:noFill/>
        </a:ln>
      </c:spPr>
    </c:plotArea>
    <c:plotVisOnly val="1"/>
    <c:dispBlanksAs val="gap"/>
    <c:showDLblsOverMax val="0"/>
  </c:chart>
  <c:txPr>
    <a:bodyPr/>
    <a:lstStyle/>
    <a:p>
      <a:pPr>
        <a:defRPr sz="1788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7"/>
          <p:cNvSpPr>
            <a:spLocks noChangeShapeType="1"/>
          </p:cNvSpPr>
          <p:nvPr/>
        </p:nvSpPr>
        <p:spPr bwMode="auto">
          <a:xfrm>
            <a:off x="1252538" y="4264025"/>
            <a:ext cx="4805362" cy="0"/>
          </a:xfrm>
          <a:prstGeom prst="line">
            <a:avLst/>
          </a:prstGeom>
          <a:noFill/>
          <a:ln w="19050">
            <a:solidFill>
              <a:schemeClr val="accent5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292929"/>
              </a:solidFill>
              <a:ea typeface="ＭＳ Ｐゴシック" pitchFamily="34" charset="-128"/>
            </a:endParaRP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2819400" y="6553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600" b="1" kern="0" dirty="0">
                <a:solidFill>
                  <a:srgbClr val="D9D9D9"/>
                </a:solidFill>
                <a:ea typeface="ＭＳ Ｐゴシック" pitchFamily="34" charset="-128"/>
              </a:rPr>
              <a:t/>
            </a:r>
            <a:br>
              <a:rPr lang="en-US" sz="600" b="1" kern="0" dirty="0">
                <a:solidFill>
                  <a:srgbClr val="D9D9D9"/>
                </a:solidFill>
                <a:ea typeface="ＭＳ Ｐゴシック" pitchFamily="34" charset="-128"/>
              </a:rPr>
            </a:br>
            <a:r>
              <a:rPr lang="en-US" sz="600" b="1" kern="0" dirty="0">
                <a:solidFill>
                  <a:srgbClr val="D9D9D9"/>
                </a:solidFill>
                <a:ea typeface="ＭＳ Ｐゴシック" pitchFamily="34" charset="-128"/>
              </a:rPr>
              <a:t>Copyright © 2010 SAS Institute Inc. All rights reserved.</a:t>
            </a:r>
            <a:endParaRPr lang="en-US" sz="600" kern="0" dirty="0">
              <a:solidFill>
                <a:srgbClr val="D9D9D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9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3253821"/>
            <a:ext cx="4914900" cy="1027666"/>
          </a:xfrm>
        </p:spPr>
        <p:txBody>
          <a:bodyPr anchor="b">
            <a:spAutoFit/>
          </a:bodyPr>
          <a:lstStyle>
            <a:lvl1pPr>
              <a:defRPr sz="3600" b="1" i="0" spc="0">
                <a:solidFill>
                  <a:srgbClr val="005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52525" y="4267200"/>
            <a:ext cx="3810000" cy="328295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600" baseline="0">
                <a:solidFill>
                  <a:schemeClr val="tx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10972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Alternativ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533400" y="6553200"/>
            <a:ext cx="2362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600" dirty="0">
              <a:solidFill>
                <a:srgbClr val="4A91D4"/>
              </a:solidFill>
              <a:latin typeface="Times New Roman" pitchFamily="-112" charset="0"/>
              <a:ea typeface="ＭＳ Ｐゴシック" pitchFamily="-112" charset="-128"/>
              <a:cs typeface="ＭＳ Ｐゴシック" pitchFamily="-112" charset="-128"/>
            </a:endParaRPr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>
            <a:off x="1252538" y="4264025"/>
            <a:ext cx="4805362" cy="0"/>
          </a:xfrm>
          <a:prstGeom prst="line">
            <a:avLst/>
          </a:prstGeom>
          <a:noFill/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292929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819400" y="6553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539B"/>
                </a:solidFill>
                <a:ea typeface="ＭＳ Ｐゴシック" pitchFamily="34" charset="-128"/>
              </a:rPr>
              <a:t/>
            </a:r>
            <a:br>
              <a:rPr lang="en-US" sz="600" b="1" dirty="0">
                <a:solidFill>
                  <a:srgbClr val="00539B"/>
                </a:solidFill>
                <a:ea typeface="ＭＳ Ｐゴシック" pitchFamily="34" charset="-128"/>
              </a:rPr>
            </a:br>
            <a:r>
              <a:rPr lang="en-US" sz="600" b="1" dirty="0">
                <a:solidFill>
                  <a:srgbClr val="00539B"/>
                </a:solidFill>
                <a:ea typeface="ＭＳ Ｐゴシック" pitchFamily="34" charset="-128"/>
              </a:rPr>
              <a:t>Copyright © 2010 SAS Institute Inc. All rights reserved.</a:t>
            </a:r>
            <a:endParaRPr lang="en-US" sz="600" dirty="0">
              <a:solidFill>
                <a:srgbClr val="00539B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3596" name="Rectangle 4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3253821"/>
            <a:ext cx="4914900" cy="1027666"/>
          </a:xfrm>
        </p:spPr>
        <p:txBody>
          <a:bodyPr anchor="b">
            <a:spAutoFit/>
          </a:bodyPr>
          <a:lstStyle>
            <a:lvl1pPr>
              <a:defRPr sz="3600" b="1" i="0" spc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597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52525" y="4267200"/>
            <a:ext cx="3810000" cy="328295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600" baseline="0">
                <a:solidFill>
                  <a:schemeClr val="bg1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854112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Coverage 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19400" y="6553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600" b="1" kern="0" dirty="0">
                <a:solidFill>
                  <a:srgbClr val="00539B"/>
                </a:solidFill>
                <a:ea typeface="ＭＳ Ｐゴシック" pitchFamily="34" charset="-128"/>
              </a:rPr>
              <a:t/>
            </a:r>
            <a:br>
              <a:rPr lang="en-US" sz="600" b="1" kern="0" dirty="0">
                <a:solidFill>
                  <a:srgbClr val="00539B"/>
                </a:solidFill>
                <a:ea typeface="ＭＳ Ｐゴシック" pitchFamily="34" charset="-128"/>
              </a:rPr>
            </a:br>
            <a:r>
              <a:rPr lang="en-US" sz="600" b="1" kern="0" dirty="0">
                <a:solidFill>
                  <a:srgbClr val="00539B"/>
                </a:solidFill>
                <a:ea typeface="ＭＳ Ｐゴシック" pitchFamily="34" charset="-128"/>
              </a:rPr>
              <a:t>Copyright © 2010 SAS Institute Inc. All rights reserved.</a:t>
            </a:r>
            <a:endParaRPr lang="en-US" sz="600" kern="0" dirty="0">
              <a:solidFill>
                <a:srgbClr val="00539B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088" y="2095500"/>
            <a:ext cx="5408612" cy="1003300"/>
          </a:xfrm>
        </p:spPr>
        <p:txBody>
          <a:bodyPr anchor="ctr"/>
          <a:lstStyle>
            <a:lvl1pPr algn="l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Rectangle 4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203325" y="3286125"/>
            <a:ext cx="3810000" cy="328295"/>
          </a:xfrm>
        </p:spPr>
        <p:txBody>
          <a:bodyPr/>
          <a:lstStyle>
            <a:lvl1pPr marL="0" inden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Font typeface="Wingdings" pitchFamily="2" charset="2"/>
              <a:buNone/>
              <a:defRPr sz="1600" baseline="0">
                <a:solidFill>
                  <a:srgbClr val="D9D9D9"/>
                </a:solidFill>
                <a:latin typeface="Arial Narrow" pitchFamily="34" charset="0"/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3144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2819400" y="6553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539B"/>
                </a:solidFill>
                <a:ea typeface="ＭＳ Ｐゴシック" pitchFamily="34" charset="-128"/>
              </a:rPr>
              <a:t/>
            </a:r>
            <a:br>
              <a:rPr lang="en-US" sz="600" b="1" dirty="0">
                <a:solidFill>
                  <a:srgbClr val="00539B"/>
                </a:solidFill>
                <a:ea typeface="ＭＳ Ｐゴシック" pitchFamily="34" charset="-128"/>
              </a:rPr>
            </a:br>
            <a:r>
              <a:rPr lang="en-US" sz="600" b="1" dirty="0">
                <a:solidFill>
                  <a:srgbClr val="00539B"/>
                </a:solidFill>
                <a:ea typeface="ＭＳ Ｐゴシック" pitchFamily="34" charset="-128"/>
              </a:rPr>
              <a:t>Copyright © 2010 SAS Institute Inc. All rights reserved.</a:t>
            </a:r>
            <a:endParaRPr lang="en-US" sz="600" dirty="0">
              <a:solidFill>
                <a:srgbClr val="00539B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8088" y="2095500"/>
            <a:ext cx="5408612" cy="1003300"/>
          </a:xfrm>
        </p:spPr>
        <p:txBody>
          <a:bodyPr anchor="ctr"/>
          <a:lstStyle>
            <a:lvl1pPr algn="l">
              <a:defRPr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206500" y="3632200"/>
            <a:ext cx="5410200" cy="1732166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  <a:lvl2pPr marL="455613" indent="-222250"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 marL="685800" indent="-230188"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 marL="914400" indent="-228600"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 marL="1143000" indent="-228600">
              <a:buNone/>
              <a:tabLst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37458695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AS Closing Slide Alternativ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2819400" y="6553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00539B"/>
                </a:solidFill>
                <a:ea typeface="ＭＳ Ｐゴシック" pitchFamily="34" charset="-128"/>
              </a:rPr>
              <a:t/>
            </a:r>
            <a:br>
              <a:rPr lang="en-US" sz="600" b="1" dirty="0">
                <a:solidFill>
                  <a:srgbClr val="00539B"/>
                </a:solidFill>
                <a:ea typeface="ＭＳ Ｐゴシック" pitchFamily="34" charset="-128"/>
              </a:rPr>
            </a:br>
            <a:r>
              <a:rPr lang="en-US" sz="600" b="1" dirty="0">
                <a:solidFill>
                  <a:srgbClr val="00539B"/>
                </a:solidFill>
                <a:ea typeface="ＭＳ Ｐゴシック" pitchFamily="34" charset="-128"/>
              </a:rPr>
              <a:t>Copyright © 2010 SAS Institute Inc. All rights reserved.</a:t>
            </a:r>
            <a:endParaRPr lang="en-US" sz="600" dirty="0">
              <a:solidFill>
                <a:srgbClr val="00539B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3769" y="5892800"/>
            <a:ext cx="4748212" cy="520700"/>
          </a:xfrm>
        </p:spPr>
        <p:txBody>
          <a:bodyPr/>
          <a:lstStyle>
            <a:lvl1pPr algn="ctr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1603375" y="3619500"/>
            <a:ext cx="5969000" cy="2082800"/>
          </a:xfrm>
        </p:spPr>
        <p:txBody>
          <a:bodyPr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baseline="0">
                <a:solidFill>
                  <a:schemeClr val="bg1"/>
                </a:solidFill>
                <a:latin typeface="+mj-lt"/>
              </a:defRPr>
            </a:lvl1pPr>
            <a:lvl2pPr>
              <a:buNone/>
              <a:defRPr sz="1800" b="0">
                <a:solidFill>
                  <a:schemeClr val="bg1"/>
                </a:solidFill>
                <a:latin typeface="+mj-lt"/>
              </a:defRPr>
            </a:lvl2pPr>
            <a:lvl3pPr>
              <a:buNone/>
              <a:defRPr sz="1800" b="0">
                <a:solidFill>
                  <a:schemeClr val="bg1"/>
                </a:solidFill>
                <a:latin typeface="+mj-lt"/>
              </a:defRPr>
            </a:lvl3pPr>
            <a:lvl4pPr>
              <a:buNone/>
              <a:defRPr sz="1800" b="0">
                <a:solidFill>
                  <a:schemeClr val="bg1"/>
                </a:solidFill>
                <a:latin typeface="+mj-lt"/>
              </a:defRPr>
            </a:lvl4pPr>
            <a:lvl5pPr>
              <a:buNone/>
              <a:defRPr sz="1800" b="0">
                <a:solidFill>
                  <a:schemeClr val="bg1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556997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5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4" y="1225550"/>
            <a:ext cx="8201025" cy="2001766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  <a:lvl2pPr>
              <a:buClr>
                <a:schemeClr val="accent2"/>
              </a:buClr>
              <a:buFont typeface="Wingdings" pitchFamily="2" charset="2"/>
              <a:buChar char="§"/>
              <a:defRPr/>
            </a:lvl2pPr>
            <a:lvl3pPr>
              <a:buClr>
                <a:schemeClr val="accent2"/>
              </a:buClr>
              <a:buFont typeface="Arial" pitchFamily="34" charset="0"/>
              <a:buChar char="»"/>
              <a:defRPr/>
            </a:lvl3pPr>
            <a:lvl4pPr>
              <a:buClr>
                <a:schemeClr val="accent2"/>
              </a:buClr>
              <a:buFont typeface="Arial" pitchFamily="34" charset="0"/>
              <a:buChar char="»"/>
              <a:defRPr/>
            </a:lvl4pPr>
            <a:lvl5pPr>
              <a:buClr>
                <a:schemeClr val="accent2"/>
              </a:buClr>
              <a:buFont typeface="Arial" pitchFamily="34" charset="0"/>
              <a:buChar char="–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05855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467966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0" y="201613"/>
            <a:ext cx="530225" cy="4381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292929"/>
              </a:solidFill>
              <a:ea typeface="ＭＳ Ｐゴシック" pitchFamily="34" charset="-128"/>
            </a:endParaRPr>
          </a:p>
        </p:txBody>
      </p:sp>
      <p:sp>
        <p:nvSpPr>
          <p:cNvPr id="3" name="Rectangle 2"/>
          <p:cNvSpPr/>
          <p:nvPr userDrawn="1"/>
        </p:nvSpPr>
        <p:spPr bwMode="auto">
          <a:xfrm>
            <a:off x="0" y="201613"/>
            <a:ext cx="530225" cy="4381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292929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5341683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0" y="152400"/>
            <a:ext cx="584200" cy="533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292929"/>
              </a:solidFill>
              <a:ea typeface="ＭＳ Ｐゴシック" pitchFamily="34" charset="-128"/>
            </a:endParaRPr>
          </a:p>
        </p:txBody>
      </p:sp>
      <p:sp>
        <p:nvSpPr>
          <p:cNvPr id="5" name="Line 47"/>
          <p:cNvSpPr>
            <a:spLocks noChangeShapeType="1"/>
          </p:cNvSpPr>
          <p:nvPr/>
        </p:nvSpPr>
        <p:spPr bwMode="auto">
          <a:xfrm>
            <a:off x="733425" y="2862263"/>
            <a:ext cx="767715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292929"/>
              </a:solidFill>
              <a:ea typeface="ＭＳ Ｐゴシック" pitchFamily="34" charset="-128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0" y="152400"/>
            <a:ext cx="584200" cy="533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292929"/>
              </a:solidFill>
              <a:ea typeface="ＭＳ Ｐゴシック" pitchFamily="34" charset="-128"/>
            </a:endParaRPr>
          </a:p>
        </p:txBody>
      </p:sp>
      <p:sp>
        <p:nvSpPr>
          <p:cNvPr id="7" name="Line 47"/>
          <p:cNvSpPr>
            <a:spLocks noChangeShapeType="1"/>
          </p:cNvSpPr>
          <p:nvPr/>
        </p:nvSpPr>
        <p:spPr bwMode="auto">
          <a:xfrm>
            <a:off x="733425" y="2862263"/>
            <a:ext cx="767715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292929"/>
              </a:solidFill>
              <a:ea typeface="ＭＳ Ｐゴシック" pitchFamily="34" charset="-128"/>
            </a:endParaRPr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152400"/>
            <a:ext cx="584200" cy="533400"/>
          </a:xfrm>
          <a:prstGeom prst="rect">
            <a:avLst/>
          </a:prstGeom>
          <a:solidFill>
            <a:schemeClr val="bg1"/>
          </a:solidFill>
          <a:ln w="127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292929"/>
              </a:solidFill>
              <a:ea typeface="ＭＳ Ｐゴシック" pitchFamily="34" charset="-128"/>
            </a:endParaRPr>
          </a:p>
        </p:txBody>
      </p:sp>
      <p:sp>
        <p:nvSpPr>
          <p:cNvPr id="9" name="Line 47"/>
          <p:cNvSpPr>
            <a:spLocks noChangeShapeType="1"/>
          </p:cNvSpPr>
          <p:nvPr userDrawn="1"/>
        </p:nvSpPr>
        <p:spPr bwMode="auto">
          <a:xfrm>
            <a:off x="733425" y="2862263"/>
            <a:ext cx="7677150" cy="0"/>
          </a:xfrm>
          <a:prstGeom prst="line">
            <a:avLst/>
          </a:prstGeom>
          <a:noFill/>
          <a:ln w="19050">
            <a:solidFill>
              <a:srgbClr val="C0C0C0"/>
            </a:solidFill>
            <a:round/>
            <a:headEnd/>
            <a:tailEnd/>
          </a:ln>
          <a:effectLst/>
        </p:spPr>
        <p:txBody>
          <a:bodyPr/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292929"/>
              </a:solidFill>
              <a:ea typeface="ＭＳ Ｐゴシック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857500"/>
            <a:ext cx="7688262" cy="1362075"/>
          </a:xfrm>
        </p:spPr>
        <p:txBody>
          <a:bodyPr/>
          <a:lstStyle>
            <a:lvl1pPr algn="l">
              <a:defRPr sz="40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83039"/>
            <a:ext cx="7688262" cy="374461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07774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2300" y="1514475"/>
            <a:ext cx="3873500" cy="2459071"/>
          </a:xfrm>
        </p:spPr>
        <p:txBody>
          <a:bodyPr/>
          <a:lstStyle>
            <a:lvl1pP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defRPr sz="2000"/>
            </a:lvl3pPr>
            <a:lvl4pPr>
              <a:buClr>
                <a:schemeClr val="accent2"/>
              </a:buClr>
              <a:buFont typeface="Arial" pitchFamily="34" charset="0"/>
              <a:buChar char="»"/>
              <a:defRPr sz="18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14475"/>
            <a:ext cx="4191000" cy="2459071"/>
          </a:xfrm>
        </p:spPr>
        <p:txBody>
          <a:bodyPr/>
          <a:lstStyle>
            <a:lvl1pPr>
              <a:defRPr sz="2800"/>
            </a:lvl1pPr>
            <a:lvl2pPr>
              <a:buClr>
                <a:schemeClr val="accent2"/>
              </a:buClr>
              <a:defRPr sz="2400"/>
            </a:lvl2pPr>
            <a:lvl3pPr>
              <a:defRPr sz="2000"/>
            </a:lvl3pPr>
            <a:lvl4pPr>
              <a:buClr>
                <a:schemeClr val="accent2"/>
              </a:buClr>
              <a:buFont typeface="Arial" pitchFamily="34" charset="0"/>
              <a:buChar char="»"/>
              <a:defRPr sz="1800"/>
            </a:lvl4pPr>
            <a:lvl5pPr>
              <a:buClr>
                <a:schemeClr val="accent2"/>
              </a:buClr>
              <a:buFont typeface="Arial" pitchFamily="34" charset="0"/>
              <a:buChar char="–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760948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4524" y="179388"/>
            <a:ext cx="819467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000" y="1316038"/>
            <a:ext cx="3862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000" y="1955800"/>
            <a:ext cx="3862388" cy="21475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accent2"/>
              </a:buClr>
              <a:buFont typeface="Arial" pitchFamily="34" charset="0"/>
              <a:buChar char="»"/>
              <a:defRPr sz="1600"/>
            </a:lvl4pPr>
            <a:lvl5pPr>
              <a:buFont typeface="Arial" pitchFamily="34" charset="0"/>
              <a:buChar char="–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316038"/>
            <a:ext cx="41941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55799"/>
            <a:ext cx="4194175" cy="21475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buClr>
                <a:schemeClr val="accent2"/>
              </a:buClr>
              <a:buFont typeface="Arial" pitchFamily="34" charset="0"/>
              <a:buChar char="»"/>
              <a:defRPr sz="1600"/>
            </a:lvl4pPr>
            <a:lvl5pPr>
              <a:buFont typeface="Arial" pitchFamily="34" charset="0"/>
              <a:buChar char="–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1617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ck Background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>
            <a:spLocks/>
          </p:cNvSpPr>
          <p:nvPr userDrawn="1"/>
        </p:nvSpPr>
        <p:spPr>
          <a:xfrm>
            <a:off x="8591550" y="6543675"/>
            <a:ext cx="552450" cy="314325"/>
          </a:xfrm>
          <a:prstGeom prst="rect">
            <a:avLst/>
          </a:prstGeom>
        </p:spPr>
        <p:txBody>
          <a:bodyPr anchor="ctr"/>
          <a:lstStyle/>
          <a:p>
            <a:pPr algn="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fld id="{D44C3AC4-46F4-42C0-993B-E8C3B52719B2}" type="slidenum">
              <a:rPr lang="en-US" sz="800">
                <a:solidFill>
                  <a:srgbClr val="5E5E5E"/>
                </a:solidFill>
                <a:ea typeface="ＭＳ Ｐゴシック" pitchFamily="34" charset="-128"/>
              </a:rPr>
              <a:pPr algn="r" fontAlgn="base">
                <a:spcBef>
                  <a:spcPct val="50000"/>
                </a:spcBef>
                <a:spcAft>
                  <a:spcPct val="17000"/>
                </a:spcAft>
                <a:buClr>
                  <a:srgbClr val="000000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sz="800">
              <a:solidFill>
                <a:srgbClr val="5E5E5E"/>
              </a:solidFill>
              <a:ea typeface="ＭＳ Ｐゴシック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 userDrawn="1"/>
        </p:nvSpPr>
        <p:spPr bwMode="auto">
          <a:xfrm>
            <a:off x="2819400" y="6553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404040"/>
                </a:solidFill>
                <a:ea typeface="ＭＳ Ｐゴシック" pitchFamily="34" charset="-128"/>
              </a:rPr>
              <a:t/>
            </a:r>
            <a:br>
              <a:rPr lang="en-US" sz="600" b="1" dirty="0">
                <a:solidFill>
                  <a:srgbClr val="404040"/>
                </a:solidFill>
                <a:ea typeface="ＭＳ Ｐゴシック" pitchFamily="34" charset="-128"/>
              </a:rPr>
            </a:br>
            <a:r>
              <a:rPr lang="en-US" sz="600" b="1" dirty="0">
                <a:solidFill>
                  <a:srgbClr val="404040"/>
                </a:solidFill>
                <a:ea typeface="ＭＳ Ｐゴシック" pitchFamily="34" charset="-128"/>
              </a:rPr>
              <a:t>Copyright © 2010,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8422965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Whit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7"/>
          <p:cNvSpPr txBox="1">
            <a:spLocks/>
          </p:cNvSpPr>
          <p:nvPr userDrawn="1"/>
        </p:nvSpPr>
        <p:spPr>
          <a:xfrm>
            <a:off x="8591550" y="6543675"/>
            <a:ext cx="552450" cy="314325"/>
          </a:xfrm>
          <a:prstGeom prst="rect">
            <a:avLst/>
          </a:prstGeom>
        </p:spPr>
        <p:txBody>
          <a:bodyPr anchor="ctr"/>
          <a:lstStyle/>
          <a:p>
            <a:pPr algn="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fld id="{5BA3151B-7C22-4206-8BDB-467D19F7C8E8}" type="slidenum">
              <a:rPr lang="en-US" sz="800">
                <a:solidFill>
                  <a:srgbClr val="BFBFBF"/>
                </a:solidFill>
                <a:ea typeface="ＭＳ Ｐゴシック" pitchFamily="34" charset="-128"/>
              </a:rPr>
              <a:pPr algn="r" fontAlgn="base">
                <a:spcBef>
                  <a:spcPct val="50000"/>
                </a:spcBef>
                <a:spcAft>
                  <a:spcPct val="17000"/>
                </a:spcAft>
                <a:buClr>
                  <a:srgbClr val="000000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sz="800">
              <a:solidFill>
                <a:srgbClr val="BFBFBF"/>
              </a:solidFill>
              <a:ea typeface="ＭＳ Ｐゴシック" pitchFamily="34" charset="-128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819400" y="6553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600" b="1" dirty="0">
                <a:solidFill>
                  <a:srgbClr val="D9D9D9"/>
                </a:solidFill>
                <a:ea typeface="ＭＳ Ｐゴシック" pitchFamily="34" charset="-128"/>
              </a:rPr>
              <a:t>Copyright © 2010 SAS Institute Inc. All rights reserved.</a:t>
            </a:r>
            <a:endParaRPr lang="en-US" sz="600" dirty="0">
              <a:solidFill>
                <a:srgbClr val="D9D9D9"/>
              </a:solidFill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616855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 descr="ppt_4-3_text-no-color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05563"/>
            <a:ext cx="9144000" cy="45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3413" y="177800"/>
            <a:ext cx="8205787" cy="105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8175" y="1225550"/>
            <a:ext cx="8201025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Slide Number Placeholder 7"/>
          <p:cNvSpPr txBox="1">
            <a:spLocks/>
          </p:cNvSpPr>
          <p:nvPr/>
        </p:nvSpPr>
        <p:spPr>
          <a:xfrm>
            <a:off x="8591550" y="6124575"/>
            <a:ext cx="552450" cy="314325"/>
          </a:xfrm>
          <a:prstGeom prst="rect">
            <a:avLst/>
          </a:prstGeom>
        </p:spPr>
        <p:txBody>
          <a:bodyPr anchor="ctr"/>
          <a:lstStyle/>
          <a:p>
            <a:pPr algn="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fld id="{A1CEFFC1-FEDB-4D43-B1DB-5DF0C172E944}" type="slidenum">
              <a:rPr lang="en-US" sz="800">
                <a:solidFill>
                  <a:srgbClr val="B0B7BB"/>
                </a:solidFill>
                <a:ea typeface="ＭＳ Ｐゴシック" pitchFamily="34" charset="-128"/>
              </a:rPr>
              <a:pPr algn="r" fontAlgn="base">
                <a:spcBef>
                  <a:spcPct val="50000"/>
                </a:spcBef>
                <a:spcAft>
                  <a:spcPct val="17000"/>
                </a:spcAft>
                <a:buClr>
                  <a:srgbClr val="000000"/>
                </a:buClr>
                <a:buFont typeface="Wingdings" pitchFamily="2" charset="2"/>
                <a:buNone/>
                <a:defRPr/>
              </a:pPr>
              <a:t>‹#›</a:t>
            </a:fld>
            <a:endParaRPr lang="en-US" sz="800">
              <a:solidFill>
                <a:srgbClr val="B0B7BB"/>
              </a:solidFill>
              <a:ea typeface="ＭＳ Ｐゴシック" pitchFamily="34" charset="-128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201613"/>
            <a:ext cx="530225" cy="438150"/>
          </a:xfrm>
          <a:prstGeom prst="rect">
            <a:avLst/>
          </a:prstGeom>
          <a:solidFill>
            <a:srgbClr val="FF8917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fontAlgn="base">
              <a:spcBef>
                <a:spcPct val="50000"/>
              </a:spcBef>
              <a:spcAft>
                <a:spcPct val="17000"/>
              </a:spcAft>
              <a:buClr>
                <a:srgbClr val="000000"/>
              </a:buClr>
              <a:buFont typeface="Wingdings" pitchFamily="2" charset="2"/>
              <a:buNone/>
              <a:defRPr/>
            </a:pPr>
            <a:endParaRPr lang="en-US" sz="1400">
              <a:solidFill>
                <a:srgbClr val="292929"/>
              </a:solidFill>
              <a:ea typeface="ＭＳ Ｐゴシック" pitchFamily="34" charset="-128"/>
            </a:endParaRPr>
          </a:p>
        </p:txBody>
      </p:sp>
      <p:sp>
        <p:nvSpPr>
          <p:cNvPr id="15" name="Rectangle 14"/>
          <p:cNvSpPr>
            <a:spLocks noChangeArrowheads="1"/>
          </p:cNvSpPr>
          <p:nvPr userDrawn="1"/>
        </p:nvSpPr>
        <p:spPr bwMode="auto">
          <a:xfrm>
            <a:off x="2819400" y="6553200"/>
            <a:ext cx="3505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ctr" eaLnBrk="0" hangingPunct="0">
              <a:defRPr/>
            </a:pPr>
            <a:r>
              <a:rPr lang="en-US" sz="600" b="1" kern="0" dirty="0">
                <a:solidFill>
                  <a:srgbClr val="52719E"/>
                </a:solidFill>
                <a:ea typeface="ＭＳ Ｐゴシック" pitchFamily="34" charset="-128"/>
              </a:rPr>
              <a:t/>
            </a:r>
            <a:br>
              <a:rPr lang="en-US" sz="600" b="1" kern="0" dirty="0">
                <a:solidFill>
                  <a:srgbClr val="52719E"/>
                </a:solidFill>
                <a:ea typeface="ＭＳ Ｐゴシック" pitchFamily="34" charset="-128"/>
              </a:rPr>
            </a:br>
            <a:r>
              <a:rPr lang="en-US" sz="600" b="1" kern="0" dirty="0">
                <a:solidFill>
                  <a:srgbClr val="52719E"/>
                </a:solidFill>
                <a:ea typeface="ＭＳ Ｐゴシック" pitchFamily="34" charset="-128"/>
              </a:rPr>
              <a:t>Copyright © 2010, SAS Institute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395623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3600" b="1">
          <a:solidFill>
            <a:srgbClr val="0053C3"/>
          </a:solidFill>
          <a:latin typeface="Arial Narrow" pitchFamily="34" charset="0"/>
          <a:ea typeface="ＭＳ Ｐゴシック" pitchFamily="-112" charset="-128"/>
          <a:cs typeface="ＭＳ Ｐゴシック" pitchFamily="-112" charset="-128"/>
        </a:defRPr>
      </a:lvl5pPr>
      <a:lvl6pPr marL="4572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6pPr>
      <a:lvl7pPr marL="9144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7pPr>
      <a:lvl8pPr marL="13716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8pPr>
      <a:lvl9pPr marL="1828800" algn="l" rtl="0" eaLnBrk="1" fontAlgn="base" hangingPunct="1">
        <a:lnSpc>
          <a:spcPct val="83000"/>
        </a:lnSpc>
        <a:spcBef>
          <a:spcPct val="0"/>
        </a:spcBef>
        <a:spcAft>
          <a:spcPct val="0"/>
        </a:spcAft>
        <a:defRPr sz="3600">
          <a:solidFill>
            <a:srgbClr val="292929"/>
          </a:solidFill>
          <a:latin typeface="Arial Narrow" pitchFamily="34" charset="0"/>
        </a:defRPr>
      </a:lvl9pPr>
    </p:titleStyle>
    <p:bodyStyle>
      <a:lvl1pPr marL="347663" indent="-347663" algn="l" rtl="0" eaLnBrk="0" fontAlgn="base" hangingPunct="0">
        <a:lnSpc>
          <a:spcPct val="90000"/>
        </a:lnSpc>
        <a:spcBef>
          <a:spcPct val="35000"/>
        </a:spcBef>
        <a:spcAft>
          <a:spcPct val="17000"/>
        </a:spcAft>
        <a:buClr>
          <a:schemeClr val="accent2"/>
        </a:buClr>
        <a:buFont typeface="Wingdings" pitchFamily="2" charset="2"/>
        <a:buChar char="§"/>
        <a:defRPr sz="2400">
          <a:solidFill>
            <a:srgbClr val="292929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684213" indent="-222250" algn="l" rtl="0" eaLnBrk="0" fontAlgn="base" hangingPunct="0">
        <a:lnSpc>
          <a:spcPct val="92000"/>
        </a:lnSpc>
        <a:spcBef>
          <a:spcPct val="17000"/>
        </a:spcBef>
        <a:spcAft>
          <a:spcPct val="17000"/>
        </a:spcAft>
        <a:buClr>
          <a:schemeClr val="accent2"/>
        </a:buClr>
        <a:buFont typeface="Wingdings" pitchFamily="2" charset="2"/>
        <a:buChar char="§"/>
        <a:defRPr sz="2000">
          <a:solidFill>
            <a:srgbClr val="292929"/>
          </a:solidFill>
          <a:latin typeface="+mn-lt"/>
          <a:ea typeface="ＭＳ Ｐゴシック" pitchFamily="-112" charset="-128"/>
        </a:defRPr>
      </a:lvl2pPr>
      <a:lvl3pPr marL="1025525" indent="-227013" algn="l" rtl="0" eaLnBrk="0" fontAlgn="base" hangingPunct="0">
        <a:lnSpc>
          <a:spcPct val="92000"/>
        </a:lnSpc>
        <a:spcBef>
          <a:spcPct val="17000"/>
        </a:spcBef>
        <a:spcAft>
          <a:spcPct val="17000"/>
        </a:spcAft>
        <a:buClr>
          <a:schemeClr val="accent2"/>
        </a:buClr>
        <a:buFont typeface="Arial" charset="0"/>
        <a:buChar char="»"/>
        <a:defRPr sz="2000">
          <a:solidFill>
            <a:srgbClr val="292929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Arial" charset="0"/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3"/>
          <p:cNvSpPr>
            <a:spLocks noGrp="1"/>
          </p:cNvSpPr>
          <p:nvPr>
            <p:ph type="ctrTitle" sz="quarter"/>
          </p:nvPr>
        </p:nvSpPr>
        <p:spPr>
          <a:xfrm>
            <a:off x="1143000" y="2809738"/>
            <a:ext cx="4987925" cy="14717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Effective Data Visualization Design for Dashboards</a:t>
            </a:r>
          </a:p>
        </p:txBody>
      </p:sp>
      <p:sp>
        <p:nvSpPr>
          <p:cNvPr id="11267" name="Subtitle 4"/>
          <p:cNvSpPr>
            <a:spLocks noGrp="1"/>
          </p:cNvSpPr>
          <p:nvPr>
            <p:ph type="subTitle" sz="quarter" idx="1"/>
          </p:nvPr>
        </p:nvSpPr>
        <p:spPr>
          <a:xfrm>
            <a:off x="1152525" y="4267200"/>
            <a:ext cx="3810000" cy="79375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Lisa Whitman</a:t>
            </a:r>
          </a:p>
          <a:p>
            <a:pPr eaLnBrk="1" hangingPunct="1"/>
            <a:r>
              <a:rPr lang="en-US" dirty="0" err="1" smtClean="0">
                <a:ea typeface="ＭＳ Ｐゴシック" pitchFamily="34" charset="-128"/>
              </a:rPr>
              <a:t>TriUPA</a:t>
            </a:r>
            <a:endParaRPr lang="en-US" dirty="0" smtClean="0">
              <a:ea typeface="ＭＳ Ｐゴシック" pitchFamily="34" charset="-128"/>
            </a:endParaRP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May 25, 2011</a:t>
            </a:r>
          </a:p>
        </p:txBody>
      </p:sp>
    </p:spTree>
    <p:extLst>
      <p:ext uri="{BB962C8B-B14F-4D97-AF65-F5344CB8AC3E}">
        <p14:creationId xmlns:p14="http://schemas.microsoft.com/office/powerpoint/2010/main" val="4117584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Choosing the right data visualizations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3925888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Choose data visualizations that 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Convey the message clearly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Are easy to interpret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Allow the user to make comparisons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Avoid needless use of space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Help the user take appropriate action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Your audience likes and can read</a:t>
            </a:r>
          </a:p>
          <a:p>
            <a:pPr lvl="2" eaLnBrk="1" hangingPunct="1">
              <a:buFont typeface="Arial" charset="0"/>
              <a:buChar char="»"/>
            </a:pPr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  <a:p>
            <a:pPr lvl="1" eaLnBrk="1" hangingPunct="1"/>
            <a:endParaRPr lang="en-US" dirty="0" smtClean="0">
              <a:ea typeface="ＭＳ Ｐゴシック" pitchFamily="34" charset="-128"/>
            </a:endParaRP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3992563"/>
            <a:ext cx="6169025" cy="229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32379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Convey the message clearly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443547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Choose visualizations that clearly show the message of the data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If there are patterns, use visualizations that help the user spot the patterns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Line graph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Scatter plot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If there are comparisons, use visualizations that combine measures for quick comparison, like line graphs or bar charts.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If the message of the data is that something is wrong, use a key performance indicator, like a gauge.</a:t>
            </a:r>
          </a:p>
        </p:txBody>
      </p:sp>
      <p:pic>
        <p:nvPicPr>
          <p:cNvPr id="4" name="Picture 3" descr="C:\Documents and Settings\liswhi\My Documents\Dashboard\Gauges\Screenshots\Dynamic Dial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365750"/>
            <a:ext cx="838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7448550" y="3683000"/>
          <a:ext cx="1541463" cy="1301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942" y="2466292"/>
            <a:ext cx="1956114" cy="1289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3591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Easy to interpret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52673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Choose data visualizations that are easy to interpret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Provide easy-to-read labeling of values.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Provide legends to explain symbols and color coding.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Avoid 3D and tilting effects that make it hard to read the graph.</a:t>
            </a: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lvl="1" eaLnBrk="1" hangingPunct="1"/>
            <a:endParaRPr lang="en-US" smtClean="0">
              <a:ea typeface="ＭＳ Ｐゴシック" pitchFamily="34" charset="-128"/>
            </a:endParaRPr>
          </a:p>
          <a:p>
            <a:pPr lvl="1" eaLnBrk="1" hangingPunct="1">
              <a:buFont typeface="Wingdings" pitchFamily="2" charset="2"/>
              <a:buNone/>
            </a:pPr>
            <a:endParaRPr lang="en-US" smtClean="0">
              <a:ea typeface="ＭＳ Ｐゴシック" pitchFamily="34" charset="-128"/>
            </a:endParaRP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Choose visualizations that are familiar to your audience.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smtClean="0">
                <a:ea typeface="ＭＳ Ｐゴシック" pitchFamily="34" charset="-128"/>
              </a:rPr>
              <a:t>Unfamiliar and complicated graphs take longer to interpret.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smtClean="0">
                <a:ea typeface="ＭＳ Ｐゴシック" pitchFamily="34" charset="-128"/>
              </a:rPr>
              <a:t>Communicate with your audience - What visualizations do they come across frequently, in reports, websites, etc.? Do they have examples in mind? Which graphics do they like?</a:t>
            </a:r>
          </a:p>
        </p:txBody>
      </p:sp>
      <p:pic>
        <p:nvPicPr>
          <p:cNvPr id="14341" name="Picture 5" descr="Column Ch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5225" y="2859088"/>
            <a:ext cx="2651125" cy="185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Band Ch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50" y="2846388"/>
            <a:ext cx="2614613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Picture 9" descr="Pyramid Ch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3438" y="2859088"/>
            <a:ext cx="2611437" cy="181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7454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Allow the user to make comparisons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5114925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If two measures are being compared, put them in the same graph in a line chart or bar chart.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It is hard to compare measures in a pie chart or in 3D charts.</a:t>
            </a:r>
          </a:p>
          <a:p>
            <a:pPr eaLnBrk="1" hangingPunct="1"/>
            <a:r>
              <a:rPr lang="en-US" smtClean="0">
                <a:ea typeface="ＭＳ Ｐゴシック" pitchFamily="34" charset="-128"/>
              </a:rPr>
              <a:t>If two graphs are being compared, group them in a way that helps the user’s eye view them for comparison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Grouping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smtClean="0">
                <a:ea typeface="ＭＳ Ｐゴシック" pitchFamily="34" charset="-128"/>
              </a:rPr>
              <a:t>Put them in close-proximity </a:t>
            </a:r>
          </a:p>
          <a:p>
            <a:pPr lvl="2" eaLnBrk="1" hangingPunct="1">
              <a:buFont typeface="Arial" charset="0"/>
              <a:buNone/>
            </a:pPr>
            <a:r>
              <a:rPr lang="en-US" smtClean="0">
                <a:ea typeface="ＭＳ Ｐゴシック" pitchFamily="34" charset="-128"/>
              </a:rPr>
              <a:t>    to each other, and leave </a:t>
            </a:r>
          </a:p>
          <a:p>
            <a:pPr lvl="2" eaLnBrk="1" hangingPunct="1">
              <a:buFont typeface="Arial" charset="0"/>
              <a:buNone/>
            </a:pPr>
            <a:r>
              <a:rPr lang="en-US" smtClean="0">
                <a:ea typeface="ＭＳ Ｐゴシック" pitchFamily="34" charset="-128"/>
              </a:rPr>
              <a:t>    space around them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smtClean="0">
                <a:ea typeface="ＭＳ Ｐゴシック" pitchFamily="34" charset="-128"/>
              </a:rPr>
              <a:t>Enclose them in a border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smtClean="0">
                <a:ea typeface="ＭＳ Ｐゴシック" pitchFamily="34" charset="-128"/>
              </a:rPr>
              <a:t>Make them the same size</a:t>
            </a:r>
          </a:p>
          <a:p>
            <a:pPr lvl="2" eaLnBrk="1" hangingPunct="1">
              <a:buFont typeface="Arial" charset="0"/>
              <a:buNone/>
            </a:pPr>
            <a:r>
              <a:rPr lang="en-US" smtClean="0">
                <a:ea typeface="ＭＳ Ｐゴシック" pitchFamily="34" charset="-128"/>
              </a:rPr>
              <a:t>    and orientation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Use the same graphics and labeling</a:t>
            </a: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525" y="3592513"/>
            <a:ext cx="3633788" cy="2395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82664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Make the most of your real estate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2885085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You want to use visualizations that avoid needless use of space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Avoid visual clutter, which distracts your user from the important information. Nothing irrelevant should be on your screen.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Be careful with large graphics that don’t convey much information. Only important data should use a lot of space.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dirty="0" smtClean="0">
                <a:ea typeface="ＭＳ Ｐゴシック" pitchFamily="34" charset="-128"/>
              </a:rPr>
              <a:t>Speedometers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dirty="0" smtClean="0">
                <a:ea typeface="ＭＳ Ｐゴシック" pitchFamily="34" charset="-128"/>
              </a:rPr>
              <a:t>Pie Charts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3913" y="4043363"/>
            <a:ext cx="5584825" cy="2316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38931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8422" y="999697"/>
            <a:ext cx="6951024" cy="5060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88996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6518" y="1473620"/>
            <a:ext cx="6172200" cy="462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97667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Dashboards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588" y="1406525"/>
            <a:ext cx="5584825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84286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How psychology affects data interpretation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3903663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Principles of psychology can be used to help you determine the best ways to present data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Understanding the audience’s expectations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Understanding the audience’s tasks and goals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Visual perception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Attention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Memory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Usability testing to reduce error</a:t>
            </a:r>
          </a:p>
        </p:txBody>
      </p:sp>
    </p:spTree>
    <p:extLst>
      <p:ext uri="{BB962C8B-B14F-4D97-AF65-F5344CB8AC3E}">
        <p14:creationId xmlns:p14="http://schemas.microsoft.com/office/powerpoint/2010/main" val="159345654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Data Drives Design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498475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Understand the story behind your data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What story is the data telling?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What is the message that you want the data to tell?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Who is the audience, and what are their goals?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What actions will the user be able to take?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smtClean="0">
                <a:ea typeface="ＭＳ Ｐゴシック" pitchFamily="34" charset="-128"/>
              </a:rPr>
              <a:t>Drill-down for details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smtClean="0">
                <a:ea typeface="ＭＳ Ｐゴシック" pitchFamily="34" charset="-128"/>
              </a:rPr>
              <a:t>Hyperlinks to additional or relevant information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smtClean="0">
                <a:ea typeface="ＭＳ Ｐゴシック" pitchFamily="34" charset="-128"/>
              </a:rPr>
              <a:t>Interactivity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smtClean="0">
                <a:ea typeface="ＭＳ Ｐゴシック" pitchFamily="34" charset="-128"/>
              </a:rPr>
              <a:t>Quick-decision making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smtClean="0">
                <a:ea typeface="ＭＳ Ｐゴシック" pitchFamily="34" charset="-128"/>
              </a:rPr>
              <a:t>Communication</a:t>
            </a:r>
          </a:p>
          <a:p>
            <a:pPr lvl="1" eaLnBrk="1" hangingPunct="1"/>
            <a:r>
              <a:rPr lang="en-US" smtClean="0">
                <a:ea typeface="ＭＳ Ｐゴシック" pitchFamily="34" charset="-128"/>
              </a:rPr>
              <a:t>How will the data be presented?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smtClean="0">
                <a:ea typeface="ＭＳ Ｐゴシック" pitchFamily="34" charset="-128"/>
              </a:rPr>
              <a:t>Computer-based display that allows for multiple pages? Interactions and linking? Animation?</a:t>
            </a:r>
          </a:p>
        </p:txBody>
      </p:sp>
    </p:spTree>
    <p:extLst>
      <p:ext uri="{BB962C8B-B14F-4D97-AF65-F5344CB8AC3E}">
        <p14:creationId xmlns:p14="http://schemas.microsoft.com/office/powerpoint/2010/main" val="335680767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Understand your audience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5455019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Communicate with your audience.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Help them understand what you are capable of providing so they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dirty="0">
                <a:ea typeface="ＭＳ Ｐゴシック" pitchFamily="34" charset="-128"/>
              </a:rPr>
              <a:t>understand how data can help them make </a:t>
            </a:r>
            <a:r>
              <a:rPr lang="en-US" dirty="0" smtClean="0">
                <a:ea typeface="ＭＳ Ｐゴシック" pitchFamily="34" charset="-128"/>
              </a:rPr>
              <a:t>decisions, and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dirty="0" smtClean="0">
                <a:ea typeface="ＭＳ Ｐゴシック" pitchFamily="34" charset="-128"/>
              </a:rPr>
              <a:t>know about different ways it can be presented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See things from their point of view.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dirty="0" smtClean="0">
                <a:ea typeface="ＭＳ Ｐゴシック" pitchFamily="34" charset="-128"/>
              </a:rPr>
              <a:t>What do they need to know</a:t>
            </a:r>
          </a:p>
          <a:p>
            <a:pPr lvl="3" eaLnBrk="1" hangingPunct="1">
              <a:buFont typeface="Arial" charset="0"/>
              <a:buChar char="»"/>
            </a:pPr>
            <a:r>
              <a:rPr lang="en-US" dirty="0" smtClean="0">
                <a:ea typeface="ＭＳ Ｐゴシック" pitchFamily="34" charset="-128"/>
              </a:rPr>
              <a:t>On a daily basis?</a:t>
            </a:r>
          </a:p>
          <a:p>
            <a:pPr lvl="3" eaLnBrk="1" hangingPunct="1">
              <a:buFont typeface="Arial" charset="0"/>
              <a:buChar char="»"/>
            </a:pPr>
            <a:r>
              <a:rPr lang="en-US" dirty="0" smtClean="0">
                <a:ea typeface="ＭＳ Ｐゴシック" pitchFamily="34" charset="-128"/>
              </a:rPr>
              <a:t>On a monthly basis?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dirty="0" smtClean="0">
                <a:ea typeface="ＭＳ Ｐゴシック" pitchFamily="34" charset="-128"/>
              </a:rPr>
              <a:t>Where do they go to view data?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dirty="0" smtClean="0">
                <a:ea typeface="ＭＳ Ｐゴシック" pitchFamily="34" charset="-128"/>
              </a:rPr>
              <a:t>How do they want to view the data?</a:t>
            </a:r>
          </a:p>
          <a:p>
            <a:pPr lvl="3" eaLnBrk="1" hangingPunct="1">
              <a:buFont typeface="Arial" charset="0"/>
              <a:buChar char="»"/>
            </a:pPr>
            <a:r>
              <a:rPr lang="en-US" dirty="0" smtClean="0">
                <a:ea typeface="ＭＳ Ｐゴシック" pitchFamily="34" charset="-128"/>
              </a:rPr>
              <a:t>With graphics? Detailed tables of numbers? </a:t>
            </a:r>
          </a:p>
          <a:p>
            <a:pPr lvl="2" eaLnBrk="1" hangingPunct="1">
              <a:buFont typeface="Arial" charset="0"/>
              <a:buChar char="»"/>
            </a:pPr>
            <a:r>
              <a:rPr lang="en-US" dirty="0" smtClean="0">
                <a:ea typeface="ＭＳ Ｐゴシック" pitchFamily="34" charset="-128"/>
              </a:rPr>
              <a:t>What actions will they take? Comparisons? Drill-down?</a:t>
            </a:r>
          </a:p>
          <a:p>
            <a:pPr lvl="2" eaLnBrk="1" hangingPunct="1">
              <a:buFont typeface="Arial" charset="0"/>
              <a:buChar char="»"/>
            </a:pPr>
            <a:endParaRPr lang="en-US" dirty="0" smtClean="0">
              <a:ea typeface="ＭＳ Ｐゴシック" pitchFamily="34" charset="-128"/>
            </a:endParaRPr>
          </a:p>
          <a:p>
            <a:pPr lvl="3" eaLnBrk="1" hangingPunct="1">
              <a:buFont typeface="Arial" charset="0"/>
              <a:buChar char="»"/>
            </a:pPr>
            <a:endParaRPr lang="en-US" dirty="0" smtClean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788463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Understand your audience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1597025"/>
          </a:xfrm>
        </p:spPr>
        <p:txBody>
          <a:bodyPr/>
          <a:lstStyle/>
          <a:p>
            <a:pPr marL="347663" lvl="1" indent="-347663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mtClean="0">
                <a:ea typeface="ＭＳ Ｐゴシック" pitchFamily="34" charset="-128"/>
              </a:rPr>
              <a:t>Find out what they’re familiar with and what their preferences are.</a:t>
            </a:r>
          </a:p>
          <a:p>
            <a:pPr marL="347663" lvl="1" indent="-347663" eaLnBrk="1" hangingPunct="1">
              <a:lnSpc>
                <a:spcPct val="90000"/>
              </a:lnSpc>
              <a:spcBef>
                <a:spcPct val="35000"/>
              </a:spcBef>
            </a:pPr>
            <a:r>
              <a:rPr lang="en-US" smtClean="0">
                <a:ea typeface="ＭＳ Ｐゴシック" pitchFamily="34" charset="-128"/>
              </a:rPr>
              <a:t>Your audience may be used to visualizations that they see commonly used on shopping, stock, or news websites.</a:t>
            </a:r>
          </a:p>
          <a:p>
            <a:pPr eaLnBrk="1" hangingPunct="1"/>
            <a:endParaRPr lang="en-US" smtClean="0">
              <a:ea typeface="ＭＳ Ｐゴシック" pitchFamily="34" charset="-12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8900" y="2446338"/>
            <a:ext cx="5013325" cy="374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2408238"/>
            <a:ext cx="3263900" cy="387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624380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Data Drives Design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>
          <a:xfrm>
            <a:off x="638175" y="1225550"/>
            <a:ext cx="8201025" cy="757238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Your audience may be used to visualizations that they see every day on their desktop user interface.</a:t>
            </a:r>
          </a:p>
        </p:txBody>
      </p:sp>
      <p:pic>
        <p:nvPicPr>
          <p:cNvPr id="16388" name="Picture 2" descr="http://media.arstechnica.com/images/tiger/dashboar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650" y="2036763"/>
            <a:ext cx="6191250" cy="413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6542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S2010Template3">
  <a:themeElements>
    <a:clrScheme name="SAS_2010_Template">
      <a:dk1>
        <a:srgbClr val="000000"/>
      </a:dk1>
      <a:lt1>
        <a:srgbClr val="FFFFFF"/>
      </a:lt1>
      <a:dk2>
        <a:srgbClr val="282828"/>
      </a:dk2>
      <a:lt2>
        <a:srgbClr val="808080"/>
      </a:lt2>
      <a:accent1>
        <a:srgbClr val="007DC3"/>
      </a:accent1>
      <a:accent2>
        <a:srgbClr val="00539B"/>
      </a:accent2>
      <a:accent3>
        <a:srgbClr val="003B76"/>
      </a:accent3>
      <a:accent4>
        <a:srgbClr val="97C0E6"/>
      </a:accent4>
      <a:accent5>
        <a:srgbClr val="B0B7BB"/>
      </a:accent5>
      <a:accent6>
        <a:srgbClr val="FF8817"/>
      </a:accent6>
      <a:hlink>
        <a:srgbClr val="007DC3"/>
      </a:hlink>
      <a:folHlink>
        <a:srgbClr val="BCBCBC"/>
      </a:folHlink>
    </a:clrScheme>
    <a:fontScheme name="SAS_Presentation_Template_External_Audiences">
      <a:majorFont>
        <a:latin typeface="Arial Narrow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27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7000"/>
          </a:spcAft>
          <a:buClr>
            <a:schemeClr val="tx1"/>
          </a:buClr>
          <a:buSzTx/>
          <a:buFont typeface="Wingdings" pitchFamily="2" charset="2"/>
          <a:buNone/>
          <a:tabLst/>
          <a:defRPr kumimoji="0" sz="14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17000"/>
          </a:spcAft>
          <a:buClr>
            <a:schemeClr val="tx1"/>
          </a:buClr>
          <a:buSzTx/>
          <a:buFont typeface="Wingdings" pitchFamily="2" charset="2"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292929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AS2010Template3 1">
        <a:dk1>
          <a:srgbClr val="000000"/>
        </a:dk1>
        <a:lt1>
          <a:srgbClr val="FFFFFF"/>
        </a:lt1>
        <a:dk2>
          <a:srgbClr val="282828"/>
        </a:dk2>
        <a:lt2>
          <a:srgbClr val="808080"/>
        </a:lt2>
        <a:accent1>
          <a:srgbClr val="007DC3"/>
        </a:accent1>
        <a:accent2>
          <a:srgbClr val="00539B"/>
        </a:accent2>
        <a:accent3>
          <a:srgbClr val="FFFFFF"/>
        </a:accent3>
        <a:accent4>
          <a:srgbClr val="000000"/>
        </a:accent4>
        <a:accent5>
          <a:srgbClr val="AABFDE"/>
        </a:accent5>
        <a:accent6>
          <a:srgbClr val="004A8C"/>
        </a:accent6>
        <a:hlink>
          <a:srgbClr val="007DC3"/>
        </a:hlink>
        <a:folHlink>
          <a:srgbClr val="BCBCB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659</Words>
  <Application>Microsoft Office PowerPoint</Application>
  <PresentationFormat>On-screen Show (4:3)</PresentationFormat>
  <Paragraphs>93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SAS2010Template3</vt:lpstr>
      <vt:lpstr>Effective Data Visualization Design for Dashboards</vt:lpstr>
      <vt:lpstr>Dashboards</vt:lpstr>
      <vt:lpstr>Dashboards</vt:lpstr>
      <vt:lpstr>Dashboards</vt:lpstr>
      <vt:lpstr>How psychology affects data interpretation</vt:lpstr>
      <vt:lpstr>Data Drives Design</vt:lpstr>
      <vt:lpstr>Understand your audience</vt:lpstr>
      <vt:lpstr>Understand your audience</vt:lpstr>
      <vt:lpstr>Data Drives Design</vt:lpstr>
      <vt:lpstr>Choosing the right data visualizations</vt:lpstr>
      <vt:lpstr>Convey the message clearly</vt:lpstr>
      <vt:lpstr>Easy to interpret</vt:lpstr>
      <vt:lpstr>Allow the user to make comparisons</vt:lpstr>
      <vt:lpstr>Make the most of your real estate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Effective Data Visualization Design for Dashboards</dc:title>
  <dc:creator>Prysmw</dc:creator>
  <cp:lastModifiedBy>Prysmw</cp:lastModifiedBy>
  <cp:revision>1</cp:revision>
  <dcterms:created xsi:type="dcterms:W3CDTF">2011-07-09T00:04:02Z</dcterms:created>
  <dcterms:modified xsi:type="dcterms:W3CDTF">2011-07-09T00:04:51Z</dcterms:modified>
</cp:coreProperties>
</file>