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19"/>
  </p:notesMasterIdLst>
  <p:handoutMasterIdLst>
    <p:handoutMasterId r:id="rId20"/>
  </p:handoutMasterIdLst>
  <p:sldIdLst>
    <p:sldId id="256" r:id="rId2"/>
    <p:sldId id="257" r:id="rId3"/>
    <p:sldId id="273" r:id="rId4"/>
    <p:sldId id="260" r:id="rId5"/>
    <p:sldId id="262" r:id="rId6"/>
    <p:sldId id="280" r:id="rId7"/>
    <p:sldId id="259" r:id="rId8"/>
    <p:sldId id="264" r:id="rId9"/>
    <p:sldId id="276" r:id="rId10"/>
    <p:sldId id="277" r:id="rId11"/>
    <p:sldId id="265" r:id="rId12"/>
    <p:sldId id="266" r:id="rId13"/>
    <p:sldId id="267" r:id="rId14"/>
    <p:sldId id="279" r:id="rId15"/>
    <p:sldId id="269" r:id="rId16"/>
    <p:sldId id="263" r:id="rId17"/>
    <p:sldId id="261" r:id="rId18"/>
  </p:sldIdLst>
  <p:sldSz cx="9144000" cy="6858000" type="screen4x3"/>
  <p:notesSz cx="7077075" cy="93932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137" autoAdjust="0"/>
  </p:normalViewPr>
  <p:slideViewPr>
    <p:cSldViewPr>
      <p:cViewPr varScale="1">
        <p:scale>
          <a:sx n="66" d="100"/>
          <a:sy n="66" d="100"/>
        </p:scale>
        <p:origin x="-918" y="-11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6" d="100"/>
          <a:sy n="86" d="100"/>
        </p:scale>
        <p:origin x="-2076" y="-90"/>
      </p:cViewPr>
      <p:guideLst>
        <p:guide orient="horz" pos="2959"/>
        <p:guide pos="222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662"/>
          </a:xfrm>
          <a:prstGeom prst="rect">
            <a:avLst/>
          </a:prstGeom>
        </p:spPr>
        <p:txBody>
          <a:bodyPr vert="horz" lIns="94110" tIns="47055" rIns="94110" bIns="47055" rtlCol="0"/>
          <a:lstStyle>
            <a:lvl1pPr algn="l">
              <a:defRPr sz="1200"/>
            </a:lvl1pPr>
          </a:lstStyle>
          <a:p>
            <a:endParaRPr lang="en-US" dirty="0"/>
          </a:p>
        </p:txBody>
      </p:sp>
      <p:sp>
        <p:nvSpPr>
          <p:cNvPr id="3" name="Date Placeholder 2"/>
          <p:cNvSpPr>
            <a:spLocks noGrp="1"/>
          </p:cNvSpPr>
          <p:nvPr>
            <p:ph type="dt" sz="quarter" idx="1"/>
          </p:nvPr>
        </p:nvSpPr>
        <p:spPr>
          <a:xfrm>
            <a:off x="4008705" y="0"/>
            <a:ext cx="3066733" cy="469662"/>
          </a:xfrm>
          <a:prstGeom prst="rect">
            <a:avLst/>
          </a:prstGeom>
        </p:spPr>
        <p:txBody>
          <a:bodyPr vert="horz" lIns="94110" tIns="47055" rIns="94110" bIns="47055" rtlCol="0"/>
          <a:lstStyle>
            <a:lvl1pPr algn="r">
              <a:defRPr sz="1200"/>
            </a:lvl1pPr>
          </a:lstStyle>
          <a:p>
            <a:fld id="{438F9C4E-AB86-43B0-9C63-5BD913CEAFC6}" type="datetimeFigureOut">
              <a:rPr lang="en-US" smtClean="0"/>
              <a:t>5/26/2011</a:t>
            </a:fld>
            <a:endParaRPr lang="en-US" dirty="0"/>
          </a:p>
        </p:txBody>
      </p:sp>
      <p:sp>
        <p:nvSpPr>
          <p:cNvPr id="4" name="Footer Placeholder 3"/>
          <p:cNvSpPr>
            <a:spLocks noGrp="1"/>
          </p:cNvSpPr>
          <p:nvPr>
            <p:ph type="ftr" sz="quarter" idx="2"/>
          </p:nvPr>
        </p:nvSpPr>
        <p:spPr>
          <a:xfrm>
            <a:off x="0" y="8921946"/>
            <a:ext cx="3066733" cy="469662"/>
          </a:xfrm>
          <a:prstGeom prst="rect">
            <a:avLst/>
          </a:prstGeom>
        </p:spPr>
        <p:txBody>
          <a:bodyPr vert="horz" lIns="94110" tIns="47055" rIns="94110" bIns="47055"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08705" y="8921946"/>
            <a:ext cx="3066733" cy="469662"/>
          </a:xfrm>
          <a:prstGeom prst="rect">
            <a:avLst/>
          </a:prstGeom>
        </p:spPr>
        <p:txBody>
          <a:bodyPr vert="horz" lIns="94110" tIns="47055" rIns="94110" bIns="47055" rtlCol="0" anchor="b"/>
          <a:lstStyle>
            <a:lvl1pPr algn="r">
              <a:defRPr sz="1200"/>
            </a:lvl1pPr>
          </a:lstStyle>
          <a:p>
            <a:fld id="{EFC5D204-7DF3-41BC-878D-F2D11BB30F40}" type="slidenum">
              <a:rPr lang="en-US" smtClean="0"/>
              <a:t>‹#›</a:t>
            </a:fld>
            <a:endParaRPr lang="en-US" dirty="0"/>
          </a:p>
        </p:txBody>
      </p:sp>
    </p:spTree>
    <p:extLst>
      <p:ext uri="{BB962C8B-B14F-4D97-AF65-F5344CB8AC3E}">
        <p14:creationId xmlns:p14="http://schemas.microsoft.com/office/powerpoint/2010/main" val="268965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662"/>
          </a:xfrm>
          <a:prstGeom prst="rect">
            <a:avLst/>
          </a:prstGeom>
        </p:spPr>
        <p:txBody>
          <a:bodyPr vert="horz" lIns="94110" tIns="47055" rIns="94110" bIns="47055" rtlCol="0"/>
          <a:lstStyle>
            <a:lvl1pPr algn="l">
              <a:defRPr sz="1200"/>
            </a:lvl1pPr>
          </a:lstStyle>
          <a:p>
            <a:endParaRPr lang="en-US" dirty="0"/>
          </a:p>
        </p:txBody>
      </p:sp>
      <p:sp>
        <p:nvSpPr>
          <p:cNvPr id="3" name="Date Placeholder 2"/>
          <p:cNvSpPr>
            <a:spLocks noGrp="1"/>
          </p:cNvSpPr>
          <p:nvPr>
            <p:ph type="dt" idx="1"/>
          </p:nvPr>
        </p:nvSpPr>
        <p:spPr>
          <a:xfrm>
            <a:off x="4008705" y="0"/>
            <a:ext cx="3066733" cy="469662"/>
          </a:xfrm>
          <a:prstGeom prst="rect">
            <a:avLst/>
          </a:prstGeom>
        </p:spPr>
        <p:txBody>
          <a:bodyPr vert="horz" lIns="94110" tIns="47055" rIns="94110" bIns="47055" rtlCol="0"/>
          <a:lstStyle>
            <a:lvl1pPr algn="r">
              <a:defRPr sz="1200"/>
            </a:lvl1pPr>
          </a:lstStyle>
          <a:p>
            <a:fld id="{7DCB0D08-A68B-4CB7-B2D7-6A54444C3979}" type="datetimeFigureOut">
              <a:rPr lang="en-US" smtClean="0"/>
              <a:t>5/26/2011</a:t>
            </a:fld>
            <a:endParaRPr lang="en-US" dirty="0"/>
          </a:p>
        </p:txBody>
      </p:sp>
      <p:sp>
        <p:nvSpPr>
          <p:cNvPr id="4" name="Slide Image Placeholder 3"/>
          <p:cNvSpPr>
            <a:spLocks noGrp="1" noRot="1" noChangeAspect="1"/>
          </p:cNvSpPr>
          <p:nvPr>
            <p:ph type="sldImg" idx="2"/>
          </p:nvPr>
        </p:nvSpPr>
        <p:spPr>
          <a:xfrm>
            <a:off x="1190625" y="704850"/>
            <a:ext cx="4695825" cy="3522663"/>
          </a:xfrm>
          <a:prstGeom prst="rect">
            <a:avLst/>
          </a:prstGeom>
          <a:noFill/>
          <a:ln w="12700">
            <a:solidFill>
              <a:prstClr val="black"/>
            </a:solidFill>
          </a:ln>
        </p:spPr>
        <p:txBody>
          <a:bodyPr vert="horz" lIns="94110" tIns="47055" rIns="94110" bIns="47055" rtlCol="0" anchor="ctr"/>
          <a:lstStyle/>
          <a:p>
            <a:endParaRPr lang="en-US" dirty="0"/>
          </a:p>
        </p:txBody>
      </p:sp>
      <p:sp>
        <p:nvSpPr>
          <p:cNvPr id="5" name="Notes Placeholder 4"/>
          <p:cNvSpPr>
            <a:spLocks noGrp="1"/>
          </p:cNvSpPr>
          <p:nvPr>
            <p:ph type="body" sz="quarter" idx="3"/>
          </p:nvPr>
        </p:nvSpPr>
        <p:spPr>
          <a:xfrm>
            <a:off x="707708" y="4461788"/>
            <a:ext cx="5661660" cy="4226957"/>
          </a:xfrm>
          <a:prstGeom prst="rect">
            <a:avLst/>
          </a:prstGeom>
        </p:spPr>
        <p:txBody>
          <a:bodyPr vert="horz" lIns="94110" tIns="47055" rIns="94110" bIns="4705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21946"/>
            <a:ext cx="3066733" cy="469662"/>
          </a:xfrm>
          <a:prstGeom prst="rect">
            <a:avLst/>
          </a:prstGeom>
        </p:spPr>
        <p:txBody>
          <a:bodyPr vert="horz" lIns="94110" tIns="47055" rIns="94110" bIns="47055"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921946"/>
            <a:ext cx="3066733" cy="469662"/>
          </a:xfrm>
          <a:prstGeom prst="rect">
            <a:avLst/>
          </a:prstGeom>
        </p:spPr>
        <p:txBody>
          <a:bodyPr vert="horz" lIns="94110" tIns="47055" rIns="94110" bIns="47055" rtlCol="0" anchor="b"/>
          <a:lstStyle>
            <a:lvl1pPr algn="r">
              <a:defRPr sz="1200"/>
            </a:lvl1pPr>
          </a:lstStyle>
          <a:p>
            <a:fld id="{1A947D26-7193-4185-B790-DDD65B01B123}" type="slidenum">
              <a:rPr lang="en-US" smtClean="0"/>
              <a:t>‹#›</a:t>
            </a:fld>
            <a:endParaRPr lang="en-US" dirty="0"/>
          </a:p>
        </p:txBody>
      </p:sp>
    </p:spTree>
    <p:extLst>
      <p:ext uri="{BB962C8B-B14F-4D97-AF65-F5344CB8AC3E}">
        <p14:creationId xmlns:p14="http://schemas.microsoft.com/office/powerpoint/2010/main" val="29268992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947D26-7193-4185-B790-DDD65B01B123}" type="slidenum">
              <a:rPr lang="en-US" smtClean="0"/>
              <a:t>1</a:t>
            </a:fld>
            <a:endParaRPr lang="en-US" dirty="0"/>
          </a:p>
        </p:txBody>
      </p:sp>
    </p:spTree>
    <p:extLst>
      <p:ext uri="{BB962C8B-B14F-4D97-AF65-F5344CB8AC3E}">
        <p14:creationId xmlns:p14="http://schemas.microsoft.com/office/powerpoint/2010/main" val="6495237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947D26-7193-4185-B790-DDD65B01B123}" type="slidenum">
              <a:rPr lang="en-US" smtClean="0"/>
              <a:t>10</a:t>
            </a:fld>
            <a:endParaRPr lang="en-US" dirty="0"/>
          </a:p>
        </p:txBody>
      </p:sp>
    </p:spTree>
    <p:extLst>
      <p:ext uri="{BB962C8B-B14F-4D97-AF65-F5344CB8AC3E}">
        <p14:creationId xmlns:p14="http://schemas.microsoft.com/office/powerpoint/2010/main" val="31886662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screen</a:t>
            </a:r>
            <a:r>
              <a:rPr lang="en-US" baseline="0" dirty="0" smtClean="0"/>
              <a:t> shot of a section of a standard Hourly Weather Graph served to a number of different types of customers. Notice the use of bars to represent probabilities and text to display amount of rainfall. For the purpose of comparing quantitative data, textual-representation is the slowest. Also people generally have a hard time interpreting probabilities. </a:t>
            </a:r>
            <a:endParaRPr lang="en-US" dirty="0"/>
          </a:p>
        </p:txBody>
      </p:sp>
      <p:sp>
        <p:nvSpPr>
          <p:cNvPr id="4" name="Slide Number Placeholder 3"/>
          <p:cNvSpPr>
            <a:spLocks noGrp="1"/>
          </p:cNvSpPr>
          <p:nvPr>
            <p:ph type="sldNum" sz="quarter" idx="10"/>
          </p:nvPr>
        </p:nvSpPr>
        <p:spPr/>
        <p:txBody>
          <a:bodyPr/>
          <a:lstStyle/>
          <a:p>
            <a:fld id="{1A947D26-7193-4185-B790-DDD65B01B123}" type="slidenum">
              <a:rPr lang="en-US" smtClean="0"/>
              <a:t>11</a:t>
            </a:fld>
            <a:endParaRPr lang="en-US" dirty="0"/>
          </a:p>
        </p:txBody>
      </p:sp>
    </p:spTree>
    <p:extLst>
      <p:ext uri="{BB962C8B-B14F-4D97-AF65-F5344CB8AC3E}">
        <p14:creationId xmlns:p14="http://schemas.microsoft.com/office/powerpoint/2010/main" val="39717239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simple redesign of the information in the panel to display</a:t>
            </a:r>
            <a:r>
              <a:rPr lang="en-US" baseline="0" dirty="0" smtClean="0"/>
              <a:t> rainfall amount. Stacked bars with text for amount of rainfall are used to simplify a user’s task of quickly accessing forecasted conditions. </a:t>
            </a:r>
            <a:endParaRPr lang="en-US" dirty="0"/>
          </a:p>
        </p:txBody>
      </p:sp>
      <p:sp>
        <p:nvSpPr>
          <p:cNvPr id="4" name="Slide Number Placeholder 3"/>
          <p:cNvSpPr>
            <a:spLocks noGrp="1"/>
          </p:cNvSpPr>
          <p:nvPr>
            <p:ph type="sldNum" sz="quarter" idx="10"/>
          </p:nvPr>
        </p:nvSpPr>
        <p:spPr/>
        <p:txBody>
          <a:bodyPr/>
          <a:lstStyle/>
          <a:p>
            <a:fld id="{1A947D26-7193-4185-B790-DDD65B01B123}" type="slidenum">
              <a:rPr lang="en-US" smtClean="0"/>
              <a:t>12</a:t>
            </a:fld>
            <a:endParaRPr lang="en-US" dirty="0"/>
          </a:p>
        </p:txBody>
      </p:sp>
    </p:spTree>
    <p:extLst>
      <p:ext uri="{BB962C8B-B14F-4D97-AF65-F5344CB8AC3E}">
        <p14:creationId xmlns:p14="http://schemas.microsoft.com/office/powerpoint/2010/main" val="17518488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a:t>
            </a:r>
            <a:r>
              <a:rPr lang="en-US" baseline="0" dirty="0" smtClean="0"/>
              <a:t> over haul of the entire graph based on a simplified ‘minimalist’ design to direct user’s attention to only the most important data. Notice that color is used sparingly and many ‘chart junk’ elements such as grids and unnecessary text have been removed. Some of these elements can be provided optionally in interactive charts. </a:t>
            </a:r>
            <a:endParaRPr lang="en-US" dirty="0"/>
          </a:p>
        </p:txBody>
      </p:sp>
      <p:sp>
        <p:nvSpPr>
          <p:cNvPr id="4" name="Slide Number Placeholder 3"/>
          <p:cNvSpPr>
            <a:spLocks noGrp="1"/>
          </p:cNvSpPr>
          <p:nvPr>
            <p:ph type="sldNum" sz="quarter" idx="10"/>
          </p:nvPr>
        </p:nvSpPr>
        <p:spPr/>
        <p:txBody>
          <a:bodyPr/>
          <a:lstStyle/>
          <a:p>
            <a:fld id="{1A947D26-7193-4185-B790-DDD65B01B123}" type="slidenum">
              <a:rPr lang="en-US" smtClean="0"/>
              <a:t>13</a:t>
            </a:fld>
            <a:endParaRPr lang="en-US" dirty="0"/>
          </a:p>
        </p:txBody>
      </p:sp>
    </p:spTree>
    <p:extLst>
      <p:ext uri="{BB962C8B-B14F-4D97-AF65-F5344CB8AC3E}">
        <p14:creationId xmlns:p14="http://schemas.microsoft.com/office/powerpoint/2010/main" val="8486833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example of re-design</a:t>
            </a:r>
            <a:r>
              <a:rPr lang="en-US" baseline="0" dirty="0" smtClean="0"/>
              <a:t> by carefully considering information users may seek. </a:t>
            </a:r>
            <a:endParaRPr lang="en-US" dirty="0"/>
          </a:p>
        </p:txBody>
      </p:sp>
      <p:sp>
        <p:nvSpPr>
          <p:cNvPr id="4" name="Slide Number Placeholder 3"/>
          <p:cNvSpPr>
            <a:spLocks noGrp="1"/>
          </p:cNvSpPr>
          <p:nvPr>
            <p:ph type="sldNum" sz="quarter" idx="10"/>
          </p:nvPr>
        </p:nvSpPr>
        <p:spPr/>
        <p:txBody>
          <a:bodyPr/>
          <a:lstStyle/>
          <a:p>
            <a:fld id="{1A947D26-7193-4185-B790-DDD65B01B123}" type="slidenum">
              <a:rPr lang="en-US" smtClean="0"/>
              <a:t>14</a:t>
            </a:fld>
            <a:endParaRPr lang="en-US" dirty="0"/>
          </a:p>
        </p:txBody>
      </p:sp>
    </p:spTree>
    <p:extLst>
      <p:ext uri="{BB962C8B-B14F-4D97-AF65-F5344CB8AC3E}">
        <p14:creationId xmlns:p14="http://schemas.microsoft.com/office/powerpoint/2010/main" val="33290854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Redesign of an Area</a:t>
            </a:r>
            <a:r>
              <a:rPr lang="en-US" baseline="0" dirty="0" smtClean="0"/>
              <a:t> Forecast Discussion (AFD) to facilitate easy reading and identification of important terms that pertaining to weather-related events. </a:t>
            </a:r>
            <a:endParaRPr lang="en-US" dirty="0"/>
          </a:p>
        </p:txBody>
      </p:sp>
      <p:sp>
        <p:nvSpPr>
          <p:cNvPr id="4" name="Slide Number Placeholder 3"/>
          <p:cNvSpPr>
            <a:spLocks noGrp="1"/>
          </p:cNvSpPr>
          <p:nvPr>
            <p:ph type="sldNum" sz="quarter" idx="10"/>
          </p:nvPr>
        </p:nvSpPr>
        <p:spPr/>
        <p:txBody>
          <a:bodyPr/>
          <a:lstStyle/>
          <a:p>
            <a:fld id="{1A947D26-7193-4185-B790-DDD65B01B123}" type="slidenum">
              <a:rPr lang="en-US" smtClean="0"/>
              <a:t>15</a:t>
            </a:fld>
            <a:endParaRPr lang="en-US" dirty="0"/>
          </a:p>
        </p:txBody>
      </p:sp>
    </p:spTree>
    <p:extLst>
      <p:ext uri="{BB962C8B-B14F-4D97-AF65-F5344CB8AC3E}">
        <p14:creationId xmlns:p14="http://schemas.microsoft.com/office/powerpoint/2010/main" val="1719206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947D26-7193-4185-B790-DDD65B01B123}" type="slidenum">
              <a:rPr lang="en-US" smtClean="0"/>
              <a:t>16</a:t>
            </a:fld>
            <a:endParaRPr lang="en-US" dirty="0"/>
          </a:p>
        </p:txBody>
      </p:sp>
    </p:spTree>
    <p:extLst>
      <p:ext uri="{BB962C8B-B14F-4D97-AF65-F5344CB8AC3E}">
        <p14:creationId xmlns:p14="http://schemas.microsoft.com/office/powerpoint/2010/main" val="9116271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947D26-7193-4185-B790-DDD65B01B123}" type="slidenum">
              <a:rPr lang="en-US" smtClean="0"/>
              <a:t>17</a:t>
            </a:fld>
            <a:endParaRPr lang="en-US" dirty="0"/>
          </a:p>
        </p:txBody>
      </p:sp>
    </p:spTree>
    <p:extLst>
      <p:ext uri="{BB962C8B-B14F-4D97-AF65-F5344CB8AC3E}">
        <p14:creationId xmlns:p14="http://schemas.microsoft.com/office/powerpoint/2010/main" val="2835982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the graphic suggests, an</a:t>
            </a:r>
            <a:r>
              <a:rPr lang="en-US" baseline="0" dirty="0" smtClean="0"/>
              <a:t> important problem while designing user application software is miss-interpretation of user requirements and superimposition of bias of the programmer/designer. Key to overcoming this challenge is to delve deep into the user’s or client’s domain and perform in-depth analysis of visual/perceptual tasks and goals of the desired visualization application.</a:t>
            </a:r>
            <a:endParaRPr lang="en-US" dirty="0"/>
          </a:p>
        </p:txBody>
      </p:sp>
      <p:sp>
        <p:nvSpPr>
          <p:cNvPr id="4" name="Slide Number Placeholder 3"/>
          <p:cNvSpPr>
            <a:spLocks noGrp="1"/>
          </p:cNvSpPr>
          <p:nvPr>
            <p:ph type="sldNum" sz="quarter" idx="10"/>
          </p:nvPr>
        </p:nvSpPr>
        <p:spPr/>
        <p:txBody>
          <a:bodyPr/>
          <a:lstStyle/>
          <a:p>
            <a:fld id="{1A947D26-7193-4185-B790-DDD65B01B123}" type="slidenum">
              <a:rPr lang="en-US" smtClean="0"/>
              <a:t>2</a:t>
            </a:fld>
            <a:endParaRPr lang="en-US" dirty="0"/>
          </a:p>
        </p:txBody>
      </p:sp>
    </p:spTree>
    <p:extLst>
      <p:ext uri="{BB962C8B-B14F-4D97-AF65-F5344CB8AC3E}">
        <p14:creationId xmlns:p14="http://schemas.microsoft.com/office/powerpoint/2010/main" val="2772797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947D26-7193-4185-B790-DDD65B01B123}" type="slidenum">
              <a:rPr lang="en-US" smtClean="0"/>
              <a:t>3</a:t>
            </a:fld>
            <a:endParaRPr lang="en-US" dirty="0"/>
          </a:p>
        </p:txBody>
      </p:sp>
    </p:spTree>
    <p:extLst>
      <p:ext uri="{BB962C8B-B14F-4D97-AF65-F5344CB8AC3E}">
        <p14:creationId xmlns:p14="http://schemas.microsoft.com/office/powerpoint/2010/main" val="1382248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a:t>
            </a:r>
            <a:r>
              <a:rPr lang="en-US" baseline="0" dirty="0" smtClean="0"/>
              <a:t>type of data visualization is info graphics – information displays created primarily by graphics designers to represent complicated data and concepts. Typically info graphics are ‘single serving’ and often meant to be aesthetic and catchy. </a:t>
            </a:r>
            <a:endParaRPr lang="en-US" dirty="0"/>
          </a:p>
        </p:txBody>
      </p:sp>
      <p:sp>
        <p:nvSpPr>
          <p:cNvPr id="4" name="Slide Number Placeholder 3"/>
          <p:cNvSpPr>
            <a:spLocks noGrp="1"/>
          </p:cNvSpPr>
          <p:nvPr>
            <p:ph type="sldNum" sz="quarter" idx="10"/>
          </p:nvPr>
        </p:nvSpPr>
        <p:spPr/>
        <p:txBody>
          <a:bodyPr/>
          <a:lstStyle/>
          <a:p>
            <a:fld id="{1A947D26-7193-4185-B790-DDD65B01B123}" type="slidenum">
              <a:rPr lang="en-US" smtClean="0"/>
              <a:t>4</a:t>
            </a:fld>
            <a:endParaRPr lang="en-US" dirty="0"/>
          </a:p>
        </p:txBody>
      </p:sp>
    </p:spTree>
    <p:extLst>
      <p:ext uri="{BB962C8B-B14F-4D97-AF65-F5344CB8AC3E}">
        <p14:creationId xmlns:p14="http://schemas.microsoft.com/office/powerpoint/2010/main" val="3492982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 course there are</a:t>
            </a:r>
            <a:r>
              <a:rPr lang="en-US" baseline="0" dirty="0" smtClean="0"/>
              <a:t> a number of standard visualization methods. Many of techniques have been developed to explore data with multiple parameters or variables. Other techniques have been developed to specifically explore dense data or </a:t>
            </a:r>
            <a:endParaRPr lang="en-US" dirty="0"/>
          </a:p>
        </p:txBody>
      </p:sp>
      <p:sp>
        <p:nvSpPr>
          <p:cNvPr id="4" name="Slide Number Placeholder 3"/>
          <p:cNvSpPr>
            <a:spLocks noGrp="1"/>
          </p:cNvSpPr>
          <p:nvPr>
            <p:ph type="sldNum" sz="quarter" idx="10"/>
          </p:nvPr>
        </p:nvSpPr>
        <p:spPr/>
        <p:txBody>
          <a:bodyPr/>
          <a:lstStyle/>
          <a:p>
            <a:fld id="{1A947D26-7193-4185-B790-DDD65B01B123}" type="slidenum">
              <a:rPr lang="en-US" smtClean="0"/>
              <a:t>5</a:t>
            </a:fld>
            <a:endParaRPr lang="en-US" dirty="0"/>
          </a:p>
        </p:txBody>
      </p:sp>
    </p:spTree>
    <p:extLst>
      <p:ext uri="{BB962C8B-B14F-4D97-AF65-F5344CB8AC3E}">
        <p14:creationId xmlns:p14="http://schemas.microsoft.com/office/powerpoint/2010/main" val="1504065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947D26-7193-4185-B790-DDD65B01B123}" type="slidenum">
              <a:rPr lang="en-US" smtClean="0"/>
              <a:t>6</a:t>
            </a:fld>
            <a:endParaRPr lang="en-US" dirty="0"/>
          </a:p>
        </p:txBody>
      </p:sp>
    </p:spTree>
    <p:extLst>
      <p:ext uri="{BB962C8B-B14F-4D97-AF65-F5344CB8AC3E}">
        <p14:creationId xmlns:p14="http://schemas.microsoft.com/office/powerpoint/2010/main" val="13822489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Foremost among challenges to effective visualization is the</a:t>
            </a:r>
            <a:r>
              <a:rPr lang="en-US" baseline="0" dirty="0" smtClean="0"/>
              <a:t> lack of training and familiarity of a visualization practitioner and the domain that is to be served. One pre-requisite is that the visualization developer should pose and understand important analytical questions and data analysis workflow of a user or client. </a:t>
            </a:r>
            <a:endParaRPr lang="en-US" dirty="0"/>
          </a:p>
        </p:txBody>
      </p:sp>
      <p:sp>
        <p:nvSpPr>
          <p:cNvPr id="4" name="Slide Number Placeholder 3"/>
          <p:cNvSpPr>
            <a:spLocks noGrp="1"/>
          </p:cNvSpPr>
          <p:nvPr>
            <p:ph type="sldNum" sz="quarter" idx="10"/>
          </p:nvPr>
        </p:nvSpPr>
        <p:spPr/>
        <p:txBody>
          <a:bodyPr/>
          <a:lstStyle/>
          <a:p>
            <a:fld id="{1A947D26-7193-4185-B790-DDD65B01B123}" type="slidenum">
              <a:rPr lang="en-US" smtClean="0"/>
              <a:t>7</a:t>
            </a:fld>
            <a:endParaRPr lang="en-US" dirty="0"/>
          </a:p>
        </p:txBody>
      </p:sp>
    </p:spTree>
    <p:extLst>
      <p:ext uri="{BB962C8B-B14F-4D97-AF65-F5344CB8AC3E}">
        <p14:creationId xmlns:p14="http://schemas.microsoft.com/office/powerpoint/2010/main" val="8851114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947D26-7193-4185-B790-DDD65B01B123}" type="slidenum">
              <a:rPr lang="en-US" smtClean="0"/>
              <a:t>8</a:t>
            </a:fld>
            <a:endParaRPr lang="en-US" dirty="0"/>
          </a:p>
        </p:txBody>
      </p:sp>
    </p:spTree>
    <p:extLst>
      <p:ext uri="{BB962C8B-B14F-4D97-AF65-F5344CB8AC3E}">
        <p14:creationId xmlns:p14="http://schemas.microsoft.com/office/powerpoint/2010/main" val="29778303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Understanding the nature of </a:t>
            </a:r>
            <a:r>
              <a:rPr lang="en-US" baseline="0" dirty="0" smtClean="0"/>
              <a:t>data and information that needs to be analyzed can often dictate what types of visualization would be effective. Another dimension in a task-centric approach is to determine the ultimate motive of creating pictures. Often, the goals are combination of one or more of the tasks shown in the graphic.</a:t>
            </a:r>
            <a:endParaRPr lang="en-US" dirty="0"/>
          </a:p>
        </p:txBody>
      </p:sp>
      <p:sp>
        <p:nvSpPr>
          <p:cNvPr id="4" name="Slide Number Placeholder 3"/>
          <p:cNvSpPr>
            <a:spLocks noGrp="1"/>
          </p:cNvSpPr>
          <p:nvPr>
            <p:ph type="sldNum" sz="quarter" idx="10"/>
          </p:nvPr>
        </p:nvSpPr>
        <p:spPr/>
        <p:txBody>
          <a:bodyPr/>
          <a:lstStyle/>
          <a:p>
            <a:fld id="{1A947D26-7193-4185-B790-DDD65B01B123}" type="slidenum">
              <a:rPr lang="en-US" smtClean="0"/>
              <a:t>9</a:t>
            </a:fld>
            <a:endParaRPr lang="en-US" dirty="0"/>
          </a:p>
        </p:txBody>
      </p:sp>
    </p:spTree>
    <p:extLst>
      <p:ext uri="{BB962C8B-B14F-4D97-AF65-F5344CB8AC3E}">
        <p14:creationId xmlns:p14="http://schemas.microsoft.com/office/powerpoint/2010/main" val="1697344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C1902C2-0B66-44CF-B70E-31ACC6B78B2D}" type="datetime1">
              <a:rPr lang="en-US" smtClean="0"/>
              <a:t>5/26/2011</a:t>
            </a:fld>
            <a:endParaRPr lang="en-US" dirty="0"/>
          </a:p>
        </p:txBody>
      </p:sp>
      <p:sp>
        <p:nvSpPr>
          <p:cNvPr id="5" name="Footer Placeholder 4"/>
          <p:cNvSpPr>
            <a:spLocks noGrp="1"/>
          </p:cNvSpPr>
          <p:nvPr>
            <p:ph type="ftr" sz="quarter" idx="11"/>
          </p:nvPr>
        </p:nvSpPr>
        <p:spPr/>
        <p:txBody>
          <a:bodyPr/>
          <a:lstStyle/>
          <a:p>
            <a:r>
              <a:rPr lang="en-US" dirty="0" smtClean="0"/>
              <a:t>RENCI</a:t>
            </a:r>
            <a:endParaRPr lang="en-US" dirty="0"/>
          </a:p>
        </p:txBody>
      </p:sp>
      <p:sp>
        <p:nvSpPr>
          <p:cNvPr id="6" name="Slide Number Placeholder 5"/>
          <p:cNvSpPr>
            <a:spLocks noGrp="1"/>
          </p:cNvSpPr>
          <p:nvPr>
            <p:ph type="sldNum" sz="quarter" idx="12"/>
          </p:nvPr>
        </p:nvSpPr>
        <p:spPr/>
        <p:txBody>
          <a:bodyPr/>
          <a:lstStyle/>
          <a:p>
            <a:fld id="{A68A0805-8447-41EF-B937-A39FAA2D849C}" type="slidenum">
              <a:rPr lang="en-US" smtClean="0"/>
              <a:t>‹#›</a:t>
            </a:fld>
            <a:endParaRPr lang="en-US" dirty="0"/>
          </a:p>
        </p:txBody>
      </p:sp>
    </p:spTree>
    <p:extLst>
      <p:ext uri="{BB962C8B-B14F-4D97-AF65-F5344CB8AC3E}">
        <p14:creationId xmlns:p14="http://schemas.microsoft.com/office/powerpoint/2010/main" val="52707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25E95D-8072-44E2-8251-3670AE70D9C3}" type="datetime1">
              <a:rPr lang="en-US" smtClean="0"/>
              <a:t>5/26/2011</a:t>
            </a:fld>
            <a:endParaRPr lang="en-US" dirty="0"/>
          </a:p>
        </p:txBody>
      </p:sp>
      <p:sp>
        <p:nvSpPr>
          <p:cNvPr id="5" name="Footer Placeholder 4"/>
          <p:cNvSpPr>
            <a:spLocks noGrp="1"/>
          </p:cNvSpPr>
          <p:nvPr>
            <p:ph type="ftr" sz="quarter" idx="11"/>
          </p:nvPr>
        </p:nvSpPr>
        <p:spPr/>
        <p:txBody>
          <a:bodyPr/>
          <a:lstStyle/>
          <a:p>
            <a:r>
              <a:rPr lang="en-US" dirty="0" smtClean="0"/>
              <a:t>RENCI</a:t>
            </a:r>
            <a:endParaRPr lang="en-US" dirty="0"/>
          </a:p>
        </p:txBody>
      </p:sp>
      <p:sp>
        <p:nvSpPr>
          <p:cNvPr id="6" name="Slide Number Placeholder 5"/>
          <p:cNvSpPr>
            <a:spLocks noGrp="1"/>
          </p:cNvSpPr>
          <p:nvPr>
            <p:ph type="sldNum" sz="quarter" idx="12"/>
          </p:nvPr>
        </p:nvSpPr>
        <p:spPr/>
        <p:txBody>
          <a:bodyPr/>
          <a:lstStyle/>
          <a:p>
            <a:fld id="{A68A0805-8447-41EF-B937-A39FAA2D849C}" type="slidenum">
              <a:rPr lang="en-US" smtClean="0"/>
              <a:t>‹#›</a:t>
            </a:fld>
            <a:endParaRPr lang="en-US" dirty="0"/>
          </a:p>
        </p:txBody>
      </p:sp>
    </p:spTree>
    <p:extLst>
      <p:ext uri="{BB962C8B-B14F-4D97-AF65-F5344CB8AC3E}">
        <p14:creationId xmlns:p14="http://schemas.microsoft.com/office/powerpoint/2010/main" val="1593990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FCE7C9-B6A3-4735-894D-12FFAF6B2FBB}" type="datetime1">
              <a:rPr lang="en-US" smtClean="0"/>
              <a:t>5/26/2011</a:t>
            </a:fld>
            <a:endParaRPr lang="en-US" dirty="0"/>
          </a:p>
        </p:txBody>
      </p:sp>
      <p:sp>
        <p:nvSpPr>
          <p:cNvPr id="5" name="Footer Placeholder 4"/>
          <p:cNvSpPr>
            <a:spLocks noGrp="1"/>
          </p:cNvSpPr>
          <p:nvPr>
            <p:ph type="ftr" sz="quarter" idx="11"/>
          </p:nvPr>
        </p:nvSpPr>
        <p:spPr/>
        <p:txBody>
          <a:bodyPr/>
          <a:lstStyle/>
          <a:p>
            <a:r>
              <a:rPr lang="en-US" dirty="0" smtClean="0"/>
              <a:t>RENCI</a:t>
            </a:r>
            <a:endParaRPr lang="en-US" dirty="0"/>
          </a:p>
        </p:txBody>
      </p:sp>
      <p:sp>
        <p:nvSpPr>
          <p:cNvPr id="6" name="Slide Number Placeholder 5"/>
          <p:cNvSpPr>
            <a:spLocks noGrp="1"/>
          </p:cNvSpPr>
          <p:nvPr>
            <p:ph type="sldNum" sz="quarter" idx="12"/>
          </p:nvPr>
        </p:nvSpPr>
        <p:spPr/>
        <p:txBody>
          <a:bodyPr/>
          <a:lstStyle/>
          <a:p>
            <a:fld id="{A68A0805-8447-41EF-B937-A39FAA2D849C}" type="slidenum">
              <a:rPr lang="en-US" smtClean="0"/>
              <a:t>‹#›</a:t>
            </a:fld>
            <a:endParaRPr lang="en-US" dirty="0"/>
          </a:p>
        </p:txBody>
      </p:sp>
    </p:spTree>
    <p:extLst>
      <p:ext uri="{BB962C8B-B14F-4D97-AF65-F5344CB8AC3E}">
        <p14:creationId xmlns:p14="http://schemas.microsoft.com/office/powerpoint/2010/main" val="948585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1397C8-EC78-481A-B447-5FAF456BEA5E}" type="datetime1">
              <a:rPr lang="en-US" smtClean="0"/>
              <a:t>5/26/2011</a:t>
            </a:fld>
            <a:endParaRPr lang="en-US" dirty="0"/>
          </a:p>
        </p:txBody>
      </p:sp>
      <p:sp>
        <p:nvSpPr>
          <p:cNvPr id="5" name="Footer Placeholder 4"/>
          <p:cNvSpPr>
            <a:spLocks noGrp="1"/>
          </p:cNvSpPr>
          <p:nvPr>
            <p:ph type="ftr" sz="quarter" idx="11"/>
          </p:nvPr>
        </p:nvSpPr>
        <p:spPr/>
        <p:txBody>
          <a:bodyPr/>
          <a:lstStyle/>
          <a:p>
            <a:r>
              <a:rPr lang="en-US" dirty="0" smtClean="0"/>
              <a:t>RENCI</a:t>
            </a:r>
            <a:endParaRPr lang="en-US" dirty="0"/>
          </a:p>
        </p:txBody>
      </p:sp>
      <p:sp>
        <p:nvSpPr>
          <p:cNvPr id="6" name="Slide Number Placeholder 5"/>
          <p:cNvSpPr>
            <a:spLocks noGrp="1"/>
          </p:cNvSpPr>
          <p:nvPr>
            <p:ph type="sldNum" sz="quarter" idx="12"/>
          </p:nvPr>
        </p:nvSpPr>
        <p:spPr/>
        <p:txBody>
          <a:bodyPr/>
          <a:lstStyle/>
          <a:p>
            <a:fld id="{A68A0805-8447-41EF-B937-A39FAA2D849C}" type="slidenum">
              <a:rPr lang="en-US" smtClean="0"/>
              <a:t>‹#›</a:t>
            </a:fld>
            <a:endParaRPr lang="en-US" dirty="0"/>
          </a:p>
        </p:txBody>
      </p:sp>
    </p:spTree>
    <p:extLst>
      <p:ext uri="{BB962C8B-B14F-4D97-AF65-F5344CB8AC3E}">
        <p14:creationId xmlns:p14="http://schemas.microsoft.com/office/powerpoint/2010/main" val="4109029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66F488-BA8F-4203-8986-05D2C0F7F611}" type="datetime1">
              <a:rPr lang="en-US" smtClean="0"/>
              <a:t>5/26/2011</a:t>
            </a:fld>
            <a:endParaRPr lang="en-US" dirty="0"/>
          </a:p>
        </p:txBody>
      </p:sp>
      <p:sp>
        <p:nvSpPr>
          <p:cNvPr id="5" name="Footer Placeholder 4"/>
          <p:cNvSpPr>
            <a:spLocks noGrp="1"/>
          </p:cNvSpPr>
          <p:nvPr>
            <p:ph type="ftr" sz="quarter" idx="11"/>
          </p:nvPr>
        </p:nvSpPr>
        <p:spPr/>
        <p:txBody>
          <a:bodyPr/>
          <a:lstStyle/>
          <a:p>
            <a:r>
              <a:rPr lang="en-US" dirty="0" smtClean="0"/>
              <a:t>RENCI</a:t>
            </a:r>
            <a:endParaRPr lang="en-US" dirty="0"/>
          </a:p>
        </p:txBody>
      </p:sp>
      <p:sp>
        <p:nvSpPr>
          <p:cNvPr id="6" name="Slide Number Placeholder 5"/>
          <p:cNvSpPr>
            <a:spLocks noGrp="1"/>
          </p:cNvSpPr>
          <p:nvPr>
            <p:ph type="sldNum" sz="quarter" idx="12"/>
          </p:nvPr>
        </p:nvSpPr>
        <p:spPr/>
        <p:txBody>
          <a:bodyPr/>
          <a:lstStyle/>
          <a:p>
            <a:fld id="{A68A0805-8447-41EF-B937-A39FAA2D849C}" type="slidenum">
              <a:rPr lang="en-US" smtClean="0"/>
              <a:t>‹#›</a:t>
            </a:fld>
            <a:endParaRPr lang="en-US" dirty="0"/>
          </a:p>
        </p:txBody>
      </p:sp>
    </p:spTree>
    <p:extLst>
      <p:ext uri="{BB962C8B-B14F-4D97-AF65-F5344CB8AC3E}">
        <p14:creationId xmlns:p14="http://schemas.microsoft.com/office/powerpoint/2010/main" val="2035250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83973D2-83FF-4CDC-8F10-83E44A5FE57C}" type="datetime1">
              <a:rPr lang="en-US" smtClean="0"/>
              <a:t>5/26/2011</a:t>
            </a:fld>
            <a:endParaRPr lang="en-US" dirty="0"/>
          </a:p>
        </p:txBody>
      </p:sp>
      <p:sp>
        <p:nvSpPr>
          <p:cNvPr id="6" name="Footer Placeholder 5"/>
          <p:cNvSpPr>
            <a:spLocks noGrp="1"/>
          </p:cNvSpPr>
          <p:nvPr>
            <p:ph type="ftr" sz="quarter" idx="11"/>
          </p:nvPr>
        </p:nvSpPr>
        <p:spPr/>
        <p:txBody>
          <a:bodyPr/>
          <a:lstStyle/>
          <a:p>
            <a:r>
              <a:rPr lang="en-US" dirty="0" smtClean="0"/>
              <a:t>RENCI</a:t>
            </a:r>
            <a:endParaRPr lang="en-US" dirty="0"/>
          </a:p>
        </p:txBody>
      </p:sp>
      <p:sp>
        <p:nvSpPr>
          <p:cNvPr id="7" name="Slide Number Placeholder 6"/>
          <p:cNvSpPr>
            <a:spLocks noGrp="1"/>
          </p:cNvSpPr>
          <p:nvPr>
            <p:ph type="sldNum" sz="quarter" idx="12"/>
          </p:nvPr>
        </p:nvSpPr>
        <p:spPr/>
        <p:txBody>
          <a:bodyPr/>
          <a:lstStyle/>
          <a:p>
            <a:fld id="{A68A0805-8447-41EF-B937-A39FAA2D849C}" type="slidenum">
              <a:rPr lang="en-US" smtClean="0"/>
              <a:t>‹#›</a:t>
            </a:fld>
            <a:endParaRPr lang="en-US" dirty="0"/>
          </a:p>
        </p:txBody>
      </p:sp>
    </p:spTree>
    <p:extLst>
      <p:ext uri="{BB962C8B-B14F-4D97-AF65-F5344CB8AC3E}">
        <p14:creationId xmlns:p14="http://schemas.microsoft.com/office/powerpoint/2010/main" val="2721471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69467C8-DC49-459A-9C7B-40F5CF41939B}" type="datetime1">
              <a:rPr lang="en-US" smtClean="0"/>
              <a:t>5/26/2011</a:t>
            </a:fld>
            <a:endParaRPr lang="en-US" dirty="0"/>
          </a:p>
        </p:txBody>
      </p:sp>
      <p:sp>
        <p:nvSpPr>
          <p:cNvPr id="8" name="Footer Placeholder 7"/>
          <p:cNvSpPr>
            <a:spLocks noGrp="1"/>
          </p:cNvSpPr>
          <p:nvPr>
            <p:ph type="ftr" sz="quarter" idx="11"/>
          </p:nvPr>
        </p:nvSpPr>
        <p:spPr/>
        <p:txBody>
          <a:bodyPr/>
          <a:lstStyle/>
          <a:p>
            <a:r>
              <a:rPr lang="en-US" dirty="0" smtClean="0"/>
              <a:t>RENCI</a:t>
            </a:r>
            <a:endParaRPr lang="en-US" dirty="0"/>
          </a:p>
        </p:txBody>
      </p:sp>
      <p:sp>
        <p:nvSpPr>
          <p:cNvPr id="9" name="Slide Number Placeholder 8"/>
          <p:cNvSpPr>
            <a:spLocks noGrp="1"/>
          </p:cNvSpPr>
          <p:nvPr>
            <p:ph type="sldNum" sz="quarter" idx="12"/>
          </p:nvPr>
        </p:nvSpPr>
        <p:spPr/>
        <p:txBody>
          <a:bodyPr/>
          <a:lstStyle/>
          <a:p>
            <a:fld id="{A68A0805-8447-41EF-B937-A39FAA2D849C}" type="slidenum">
              <a:rPr lang="en-US" smtClean="0"/>
              <a:t>‹#›</a:t>
            </a:fld>
            <a:endParaRPr lang="en-US" dirty="0"/>
          </a:p>
        </p:txBody>
      </p:sp>
    </p:spTree>
    <p:extLst>
      <p:ext uri="{BB962C8B-B14F-4D97-AF65-F5344CB8AC3E}">
        <p14:creationId xmlns:p14="http://schemas.microsoft.com/office/powerpoint/2010/main" val="3380390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F6FC93-F84F-4E35-82B0-E2371A0E755F}" type="datetime1">
              <a:rPr lang="en-US" smtClean="0"/>
              <a:t>5/26/2011</a:t>
            </a:fld>
            <a:endParaRPr lang="en-US" dirty="0"/>
          </a:p>
        </p:txBody>
      </p:sp>
      <p:sp>
        <p:nvSpPr>
          <p:cNvPr id="4" name="Footer Placeholder 3"/>
          <p:cNvSpPr>
            <a:spLocks noGrp="1"/>
          </p:cNvSpPr>
          <p:nvPr>
            <p:ph type="ftr" sz="quarter" idx="11"/>
          </p:nvPr>
        </p:nvSpPr>
        <p:spPr/>
        <p:txBody>
          <a:bodyPr/>
          <a:lstStyle/>
          <a:p>
            <a:r>
              <a:rPr lang="en-US" dirty="0" smtClean="0"/>
              <a:t>RENCI</a:t>
            </a:r>
            <a:endParaRPr lang="en-US" dirty="0"/>
          </a:p>
        </p:txBody>
      </p:sp>
      <p:sp>
        <p:nvSpPr>
          <p:cNvPr id="5" name="Slide Number Placeholder 4"/>
          <p:cNvSpPr>
            <a:spLocks noGrp="1"/>
          </p:cNvSpPr>
          <p:nvPr>
            <p:ph type="sldNum" sz="quarter" idx="12"/>
          </p:nvPr>
        </p:nvSpPr>
        <p:spPr/>
        <p:txBody>
          <a:bodyPr/>
          <a:lstStyle/>
          <a:p>
            <a:fld id="{A68A0805-8447-41EF-B937-A39FAA2D849C}" type="slidenum">
              <a:rPr lang="en-US" smtClean="0"/>
              <a:t>‹#›</a:t>
            </a:fld>
            <a:endParaRPr lang="en-US" dirty="0"/>
          </a:p>
        </p:txBody>
      </p:sp>
    </p:spTree>
    <p:extLst>
      <p:ext uri="{BB962C8B-B14F-4D97-AF65-F5344CB8AC3E}">
        <p14:creationId xmlns:p14="http://schemas.microsoft.com/office/powerpoint/2010/main" val="2900654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213366-FA40-4823-BF69-D38BB6927380}" type="datetime1">
              <a:rPr lang="en-US" smtClean="0"/>
              <a:t>5/26/2011</a:t>
            </a:fld>
            <a:endParaRPr lang="en-US" dirty="0"/>
          </a:p>
        </p:txBody>
      </p:sp>
      <p:sp>
        <p:nvSpPr>
          <p:cNvPr id="3" name="Footer Placeholder 2"/>
          <p:cNvSpPr>
            <a:spLocks noGrp="1"/>
          </p:cNvSpPr>
          <p:nvPr>
            <p:ph type="ftr" sz="quarter" idx="11"/>
          </p:nvPr>
        </p:nvSpPr>
        <p:spPr/>
        <p:txBody>
          <a:bodyPr/>
          <a:lstStyle/>
          <a:p>
            <a:r>
              <a:rPr lang="en-US" dirty="0" smtClean="0"/>
              <a:t>RENCI</a:t>
            </a:r>
            <a:endParaRPr lang="en-US" dirty="0"/>
          </a:p>
        </p:txBody>
      </p:sp>
      <p:sp>
        <p:nvSpPr>
          <p:cNvPr id="4" name="Slide Number Placeholder 3"/>
          <p:cNvSpPr>
            <a:spLocks noGrp="1"/>
          </p:cNvSpPr>
          <p:nvPr>
            <p:ph type="sldNum" sz="quarter" idx="12"/>
          </p:nvPr>
        </p:nvSpPr>
        <p:spPr/>
        <p:txBody>
          <a:bodyPr/>
          <a:lstStyle/>
          <a:p>
            <a:fld id="{A68A0805-8447-41EF-B937-A39FAA2D849C}" type="slidenum">
              <a:rPr lang="en-US" smtClean="0"/>
              <a:t>‹#›</a:t>
            </a:fld>
            <a:endParaRPr lang="en-US" dirty="0"/>
          </a:p>
        </p:txBody>
      </p:sp>
    </p:spTree>
    <p:extLst>
      <p:ext uri="{BB962C8B-B14F-4D97-AF65-F5344CB8AC3E}">
        <p14:creationId xmlns:p14="http://schemas.microsoft.com/office/powerpoint/2010/main" val="3069013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239936-6C4A-4F01-8F2E-D961C4AFD132}" type="datetime1">
              <a:rPr lang="en-US" smtClean="0"/>
              <a:t>5/26/2011</a:t>
            </a:fld>
            <a:endParaRPr lang="en-US" dirty="0"/>
          </a:p>
        </p:txBody>
      </p:sp>
      <p:sp>
        <p:nvSpPr>
          <p:cNvPr id="6" name="Footer Placeholder 5"/>
          <p:cNvSpPr>
            <a:spLocks noGrp="1"/>
          </p:cNvSpPr>
          <p:nvPr>
            <p:ph type="ftr" sz="quarter" idx="11"/>
          </p:nvPr>
        </p:nvSpPr>
        <p:spPr/>
        <p:txBody>
          <a:bodyPr/>
          <a:lstStyle/>
          <a:p>
            <a:r>
              <a:rPr lang="en-US" dirty="0" smtClean="0"/>
              <a:t>RENCI</a:t>
            </a:r>
            <a:endParaRPr lang="en-US" dirty="0"/>
          </a:p>
        </p:txBody>
      </p:sp>
      <p:sp>
        <p:nvSpPr>
          <p:cNvPr id="7" name="Slide Number Placeholder 6"/>
          <p:cNvSpPr>
            <a:spLocks noGrp="1"/>
          </p:cNvSpPr>
          <p:nvPr>
            <p:ph type="sldNum" sz="quarter" idx="12"/>
          </p:nvPr>
        </p:nvSpPr>
        <p:spPr/>
        <p:txBody>
          <a:bodyPr/>
          <a:lstStyle/>
          <a:p>
            <a:fld id="{A68A0805-8447-41EF-B937-A39FAA2D849C}" type="slidenum">
              <a:rPr lang="en-US" smtClean="0"/>
              <a:t>‹#›</a:t>
            </a:fld>
            <a:endParaRPr lang="en-US" dirty="0"/>
          </a:p>
        </p:txBody>
      </p:sp>
    </p:spTree>
    <p:extLst>
      <p:ext uri="{BB962C8B-B14F-4D97-AF65-F5344CB8AC3E}">
        <p14:creationId xmlns:p14="http://schemas.microsoft.com/office/powerpoint/2010/main" val="1838264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422D81-68F0-4FDA-97F7-E23F701FA3FF}" type="datetime1">
              <a:rPr lang="en-US" smtClean="0"/>
              <a:t>5/26/2011</a:t>
            </a:fld>
            <a:endParaRPr lang="en-US" dirty="0"/>
          </a:p>
        </p:txBody>
      </p:sp>
      <p:sp>
        <p:nvSpPr>
          <p:cNvPr id="6" name="Footer Placeholder 5"/>
          <p:cNvSpPr>
            <a:spLocks noGrp="1"/>
          </p:cNvSpPr>
          <p:nvPr>
            <p:ph type="ftr" sz="quarter" idx="11"/>
          </p:nvPr>
        </p:nvSpPr>
        <p:spPr/>
        <p:txBody>
          <a:bodyPr/>
          <a:lstStyle/>
          <a:p>
            <a:r>
              <a:rPr lang="en-US" dirty="0" smtClean="0"/>
              <a:t>RENCI</a:t>
            </a:r>
            <a:endParaRPr lang="en-US" dirty="0"/>
          </a:p>
        </p:txBody>
      </p:sp>
      <p:sp>
        <p:nvSpPr>
          <p:cNvPr id="7" name="Slide Number Placeholder 6"/>
          <p:cNvSpPr>
            <a:spLocks noGrp="1"/>
          </p:cNvSpPr>
          <p:nvPr>
            <p:ph type="sldNum" sz="quarter" idx="12"/>
          </p:nvPr>
        </p:nvSpPr>
        <p:spPr/>
        <p:txBody>
          <a:bodyPr/>
          <a:lstStyle/>
          <a:p>
            <a:fld id="{A68A0805-8447-41EF-B937-A39FAA2D849C}" type="slidenum">
              <a:rPr lang="en-US" smtClean="0"/>
              <a:t>‹#›</a:t>
            </a:fld>
            <a:endParaRPr lang="en-US" dirty="0"/>
          </a:p>
        </p:txBody>
      </p:sp>
    </p:spTree>
    <p:extLst>
      <p:ext uri="{BB962C8B-B14F-4D97-AF65-F5344CB8AC3E}">
        <p14:creationId xmlns:p14="http://schemas.microsoft.com/office/powerpoint/2010/main" val="3720759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ADA0E2-D45A-4750-AFAE-F55086D9F6E4}" type="datetime1">
              <a:rPr lang="en-US" smtClean="0"/>
              <a:t>5/26/2011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RENCI</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8A0805-8447-41EF-B937-A39FAA2D849C}" type="slidenum">
              <a:rPr lang="en-US" smtClean="0"/>
              <a:t>‹#›</a:t>
            </a:fld>
            <a:endParaRPr lang="en-US" dirty="0"/>
          </a:p>
        </p:txBody>
      </p:sp>
    </p:spTree>
    <p:extLst>
      <p:ext uri="{BB962C8B-B14F-4D97-AF65-F5344CB8AC3E}">
        <p14:creationId xmlns:p14="http://schemas.microsoft.com/office/powerpoint/2010/main" val="189128511"/>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1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gif"/></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2.jpe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9.gif"/><Relationship Id="rId4" Type="http://schemas.openxmlformats.org/officeDocument/2006/relationships/image" Target="../media/image13.png"/><Relationship Id="rId9" Type="http://schemas.openxmlformats.org/officeDocument/2006/relationships/image" Target="../media/image17.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124200" y="990601"/>
            <a:ext cx="5867400" cy="2286000"/>
          </a:xfrm>
        </p:spPr>
        <p:txBody>
          <a:bodyPr>
            <a:noAutofit/>
          </a:bodyPr>
          <a:lstStyle/>
          <a:p>
            <a:pPr algn="r"/>
            <a:r>
              <a:rPr lang="en-US" sz="4000" dirty="0" smtClean="0">
                <a:solidFill>
                  <a:schemeClr val="bg1"/>
                </a:solidFill>
              </a:rPr>
              <a:t>Effective Data Visualization:</a:t>
            </a:r>
            <a:br>
              <a:rPr lang="en-US" sz="4000" dirty="0" smtClean="0">
                <a:solidFill>
                  <a:schemeClr val="bg1"/>
                </a:solidFill>
              </a:rPr>
            </a:br>
            <a:r>
              <a:rPr lang="en-US" sz="4000" dirty="0" smtClean="0">
                <a:solidFill>
                  <a:schemeClr val="bg1"/>
                </a:solidFill>
              </a:rPr>
              <a:t>What Users Want</a:t>
            </a:r>
            <a:endParaRPr lang="en-US" sz="4000" strike="sngStrike" dirty="0">
              <a:solidFill>
                <a:schemeClr val="bg1"/>
              </a:solidFill>
            </a:endParaRPr>
          </a:p>
        </p:txBody>
      </p:sp>
      <p:sp>
        <p:nvSpPr>
          <p:cNvPr id="3" name="Subtitle 2"/>
          <p:cNvSpPr>
            <a:spLocks noGrp="1"/>
          </p:cNvSpPr>
          <p:nvPr>
            <p:ph type="subTitle" idx="1"/>
          </p:nvPr>
        </p:nvSpPr>
        <p:spPr>
          <a:xfrm>
            <a:off x="3886200" y="2895600"/>
            <a:ext cx="5029200" cy="1524000"/>
          </a:xfrm>
        </p:spPr>
        <p:txBody>
          <a:bodyPr>
            <a:noAutofit/>
          </a:bodyPr>
          <a:lstStyle/>
          <a:p>
            <a:pPr algn="r"/>
            <a:r>
              <a:rPr lang="en-US" sz="2000" dirty="0" smtClean="0">
                <a:solidFill>
                  <a:schemeClr val="bg1"/>
                </a:solidFill>
              </a:rPr>
              <a:t>Sidharth (Sid) Thakur, </a:t>
            </a:r>
          </a:p>
          <a:p>
            <a:pPr algn="r"/>
            <a:r>
              <a:rPr lang="en-US" sz="2000" dirty="0" smtClean="0">
                <a:solidFill>
                  <a:schemeClr val="bg1"/>
                </a:solidFill>
              </a:rPr>
              <a:t>Senior Research Data Software Developer</a:t>
            </a:r>
            <a:r>
              <a:rPr lang="en-US" sz="2000" dirty="0" smtClean="0">
                <a:solidFill>
                  <a:schemeClr val="bg1"/>
                </a:solidFill>
              </a:rPr>
              <a:t>,</a:t>
            </a:r>
          </a:p>
          <a:p>
            <a:pPr algn="r"/>
            <a:r>
              <a:rPr lang="en-US" sz="2000" dirty="0" smtClean="0">
                <a:solidFill>
                  <a:schemeClr val="bg1"/>
                </a:solidFill>
              </a:rPr>
              <a:t>Email: sthakur@renci.org</a:t>
            </a:r>
            <a:endParaRPr lang="en-US" sz="2000" dirty="0" smtClean="0">
              <a:solidFill>
                <a:schemeClr val="bg1"/>
              </a:solidFill>
            </a:endParaRPr>
          </a:p>
          <a:p>
            <a:pPr algn="r"/>
            <a:r>
              <a:rPr lang="en-US" sz="2000" dirty="0" smtClean="0">
                <a:solidFill>
                  <a:schemeClr val="bg1"/>
                </a:solidFill>
              </a:rPr>
              <a:t>RENCI</a:t>
            </a:r>
          </a:p>
          <a:p>
            <a:pPr algn="r"/>
            <a:r>
              <a:rPr lang="en-US" sz="2000" dirty="0" smtClean="0">
                <a:solidFill>
                  <a:schemeClr val="bg1"/>
                </a:solidFill>
              </a:rPr>
              <a:t>TriUPA Panel, May 25 2011</a:t>
            </a:r>
            <a:endParaRPr lang="en-US" sz="2000" dirty="0">
              <a:solidFill>
                <a:schemeClr val="bg1"/>
              </a:solidFill>
            </a:endParaRPr>
          </a:p>
        </p:txBody>
      </p:sp>
      <p:sp>
        <p:nvSpPr>
          <p:cNvPr id="6" name="Slide Number Placeholder 5"/>
          <p:cNvSpPr>
            <a:spLocks noGrp="1"/>
          </p:cNvSpPr>
          <p:nvPr>
            <p:ph type="sldNum" sz="quarter" idx="12"/>
          </p:nvPr>
        </p:nvSpPr>
        <p:spPr/>
        <p:txBody>
          <a:bodyPr/>
          <a:lstStyle/>
          <a:p>
            <a:fld id="{A68A0805-8447-41EF-B937-A39FAA2D849C}" type="slidenum">
              <a:rPr lang="en-US" smtClean="0"/>
              <a:t>1</a:t>
            </a:fld>
            <a:endParaRPr lang="en-US" dirty="0"/>
          </a:p>
        </p:txBody>
      </p:sp>
    </p:spTree>
    <p:extLst>
      <p:ext uri="{BB962C8B-B14F-4D97-AF65-F5344CB8AC3E}">
        <p14:creationId xmlns:p14="http://schemas.microsoft.com/office/powerpoint/2010/main" val="2497561784"/>
      </p:ext>
    </p:extLst>
  </p:cSld>
  <p:clrMapOvr>
    <a:masterClrMapping/>
  </p:clrMapOvr>
  <mc:AlternateContent xmlns:mc="http://schemas.openxmlformats.org/markup-compatibility/2006" xmlns:p14="http://schemas.microsoft.com/office/powerpoint/2010/main">
    <mc:Choice Requires="p14">
      <p:transition spd="slow" p14:dur="2000" advTm="12237"/>
    </mc:Choice>
    <mc:Fallback xmlns="">
      <p:transition spd="slow" advTm="12237"/>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Real-World Application</a:t>
            </a:r>
            <a:endParaRPr lang="en-US" dirty="0"/>
          </a:p>
        </p:txBody>
      </p:sp>
      <p:sp>
        <p:nvSpPr>
          <p:cNvPr id="3" name="Content Placeholder 2"/>
          <p:cNvSpPr>
            <a:spLocks noGrp="1"/>
          </p:cNvSpPr>
          <p:nvPr>
            <p:ph idx="1"/>
          </p:nvPr>
        </p:nvSpPr>
        <p:spPr>
          <a:xfrm>
            <a:off x="457200" y="1371600"/>
            <a:ext cx="4686706" cy="5029200"/>
          </a:xfrm>
        </p:spPr>
        <p:txBody>
          <a:bodyPr>
            <a:noAutofit/>
          </a:bodyPr>
          <a:lstStyle/>
          <a:p>
            <a:pPr marL="0" indent="0">
              <a:buNone/>
            </a:pPr>
            <a:r>
              <a:rPr lang="en-US" sz="2600" dirty="0" smtClean="0">
                <a:solidFill>
                  <a:schemeClr val="tx1">
                    <a:lumMod val="50000"/>
                    <a:lumOff val="50000"/>
                  </a:schemeClr>
                </a:solidFill>
              </a:rPr>
              <a:t>Design of some weather-related products to support decision to close schools during adverse winter weather.</a:t>
            </a:r>
          </a:p>
          <a:p>
            <a:pPr marL="0" indent="0">
              <a:buNone/>
            </a:pPr>
            <a:endParaRPr lang="en-US" sz="1600" dirty="0" smtClean="0">
              <a:solidFill>
                <a:schemeClr val="tx1">
                  <a:lumMod val="50000"/>
                  <a:lumOff val="50000"/>
                </a:schemeClr>
              </a:solidFill>
            </a:endParaRPr>
          </a:p>
          <a:p>
            <a:pPr marL="0" indent="0">
              <a:buNone/>
            </a:pPr>
            <a:r>
              <a:rPr lang="en-US" sz="2600" dirty="0" smtClean="0">
                <a:solidFill>
                  <a:schemeClr val="tx1">
                    <a:lumMod val="95000"/>
                    <a:lumOff val="5000"/>
                  </a:schemeClr>
                </a:solidFill>
              </a:rPr>
              <a:t>Visualization Challenges</a:t>
            </a:r>
            <a:r>
              <a:rPr lang="en-US" sz="2600" dirty="0" smtClean="0">
                <a:solidFill>
                  <a:schemeClr val="tx1">
                    <a:lumMod val="50000"/>
                    <a:lumOff val="50000"/>
                  </a:schemeClr>
                </a:solidFill>
              </a:rPr>
              <a:t>:</a:t>
            </a:r>
          </a:p>
          <a:p>
            <a:pPr lvl="1"/>
            <a:r>
              <a:rPr lang="en-US" sz="2200" dirty="0" smtClean="0">
                <a:solidFill>
                  <a:schemeClr val="tx1">
                    <a:lumMod val="50000"/>
                    <a:lumOff val="50000"/>
                  </a:schemeClr>
                </a:solidFill>
              </a:rPr>
              <a:t>Users have little training to use graphical data displays</a:t>
            </a:r>
            <a:br>
              <a:rPr lang="en-US" sz="2200" dirty="0" smtClean="0">
                <a:solidFill>
                  <a:schemeClr val="tx1">
                    <a:lumMod val="50000"/>
                    <a:lumOff val="50000"/>
                  </a:schemeClr>
                </a:solidFill>
              </a:rPr>
            </a:br>
            <a:endParaRPr lang="en-US" sz="2200" dirty="0" smtClean="0">
              <a:solidFill>
                <a:schemeClr val="tx1">
                  <a:lumMod val="50000"/>
                  <a:lumOff val="50000"/>
                </a:schemeClr>
              </a:solidFill>
            </a:endParaRPr>
          </a:p>
          <a:p>
            <a:pPr lvl="1"/>
            <a:r>
              <a:rPr lang="en-US" sz="2200" dirty="0" smtClean="0">
                <a:solidFill>
                  <a:schemeClr val="tx1">
                    <a:lumMod val="50000"/>
                    <a:lumOff val="50000"/>
                  </a:schemeClr>
                </a:solidFill>
              </a:rPr>
              <a:t>Information overload</a:t>
            </a:r>
            <a:br>
              <a:rPr lang="en-US" sz="2200" dirty="0" smtClean="0">
                <a:solidFill>
                  <a:schemeClr val="tx1">
                    <a:lumMod val="50000"/>
                    <a:lumOff val="50000"/>
                  </a:schemeClr>
                </a:solidFill>
              </a:rPr>
            </a:br>
            <a:endParaRPr lang="en-US" sz="2200" dirty="0" smtClean="0">
              <a:solidFill>
                <a:schemeClr val="tx1">
                  <a:lumMod val="50000"/>
                  <a:lumOff val="50000"/>
                </a:schemeClr>
              </a:solidFill>
            </a:endParaRPr>
          </a:p>
          <a:p>
            <a:pPr lvl="1"/>
            <a:r>
              <a:rPr lang="en-US" sz="2200" dirty="0">
                <a:solidFill>
                  <a:schemeClr val="tx1">
                    <a:lumMod val="50000"/>
                    <a:lumOff val="50000"/>
                  </a:schemeClr>
                </a:solidFill>
              </a:rPr>
              <a:t>L</a:t>
            </a:r>
            <a:r>
              <a:rPr lang="en-US" sz="2200" dirty="0" smtClean="0">
                <a:solidFill>
                  <a:schemeClr val="tx1">
                    <a:lumMod val="50000"/>
                    <a:lumOff val="50000"/>
                  </a:schemeClr>
                </a:solidFill>
              </a:rPr>
              <a:t>ittle time to dwell over complicated graphs/charts</a:t>
            </a:r>
            <a:r>
              <a:rPr lang="en-US" sz="2200" dirty="0">
                <a:solidFill>
                  <a:schemeClr val="tx1">
                    <a:lumMod val="50000"/>
                    <a:lumOff val="50000"/>
                  </a:schemeClr>
                </a:solidFill>
              </a:rPr>
              <a:t>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3906" y="1676400"/>
            <a:ext cx="3619094" cy="4419600"/>
          </a:xfrm>
          <a:prstGeom prst="rect">
            <a:avLst/>
          </a:prstGeom>
          <a:ln>
            <a:solidFill>
              <a:schemeClr val="tx1">
                <a:lumMod val="75000"/>
                <a:lumOff val="25000"/>
              </a:schemeClr>
            </a:solidFill>
          </a:ln>
        </p:spPr>
      </p:pic>
      <p:sp>
        <p:nvSpPr>
          <p:cNvPr id="6" name="Footer Placeholder 5"/>
          <p:cNvSpPr>
            <a:spLocks noGrp="1"/>
          </p:cNvSpPr>
          <p:nvPr>
            <p:ph type="ftr" sz="quarter" idx="11"/>
          </p:nvPr>
        </p:nvSpPr>
        <p:spPr/>
        <p:txBody>
          <a:bodyPr/>
          <a:lstStyle/>
          <a:p>
            <a:r>
              <a:rPr lang="en-US" dirty="0" smtClean="0"/>
              <a:t>RENCI</a:t>
            </a:r>
            <a:endParaRPr lang="en-US" dirty="0"/>
          </a:p>
        </p:txBody>
      </p:sp>
      <p:sp>
        <p:nvSpPr>
          <p:cNvPr id="7" name="Slide Number Placeholder 6"/>
          <p:cNvSpPr>
            <a:spLocks noGrp="1"/>
          </p:cNvSpPr>
          <p:nvPr>
            <p:ph type="sldNum" sz="quarter" idx="12"/>
          </p:nvPr>
        </p:nvSpPr>
        <p:spPr/>
        <p:txBody>
          <a:bodyPr/>
          <a:lstStyle/>
          <a:p>
            <a:fld id="{A68A0805-8447-41EF-B937-A39FAA2D849C}" type="slidenum">
              <a:rPr lang="en-US" smtClean="0"/>
              <a:t>10</a:t>
            </a:fld>
            <a:endParaRPr lang="en-US" dirty="0"/>
          </a:p>
        </p:txBody>
      </p:sp>
    </p:spTree>
    <p:extLst>
      <p:ext uri="{BB962C8B-B14F-4D97-AF65-F5344CB8AC3E}">
        <p14:creationId xmlns:p14="http://schemas.microsoft.com/office/powerpoint/2010/main" val="35295459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1066800"/>
            <a:ext cx="1934343" cy="2362200"/>
          </a:xfrm>
          <a:prstGeom prst="rect">
            <a:avLst/>
          </a:prstGeom>
          <a:ln>
            <a:solidFill>
              <a:schemeClr val="tx1">
                <a:lumMod val="75000"/>
                <a:lumOff val="25000"/>
              </a:schemeClr>
            </a:solidFill>
          </a:ln>
        </p:spPr>
      </p:pic>
      <p:grpSp>
        <p:nvGrpSpPr>
          <p:cNvPr id="11" name="Group 10"/>
          <p:cNvGrpSpPr/>
          <p:nvPr/>
        </p:nvGrpSpPr>
        <p:grpSpPr>
          <a:xfrm>
            <a:off x="2341789" y="1066800"/>
            <a:ext cx="10675250" cy="5105400"/>
            <a:chOff x="76200" y="967494"/>
            <a:chExt cx="11887200" cy="5685011"/>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967494"/>
              <a:ext cx="11658600" cy="5685011"/>
            </a:xfrm>
            <a:prstGeom prst="rect">
              <a:avLst/>
            </a:prstGeom>
            <a:ln>
              <a:solidFill>
                <a:schemeClr val="bg1">
                  <a:lumMod val="75000"/>
                </a:schemeClr>
              </a:solidFill>
            </a:ln>
          </p:spPr>
        </p:pic>
        <p:sp>
          <p:nvSpPr>
            <p:cNvPr id="9" name="Oval 8"/>
            <p:cNvSpPr/>
            <p:nvPr/>
          </p:nvSpPr>
          <p:spPr>
            <a:xfrm>
              <a:off x="76200" y="4343400"/>
              <a:ext cx="4343400" cy="1447800"/>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p:cNvSpPr txBox="1"/>
          <p:nvPr/>
        </p:nvSpPr>
        <p:spPr>
          <a:xfrm>
            <a:off x="304800" y="378767"/>
            <a:ext cx="7468519" cy="584775"/>
          </a:xfrm>
          <a:prstGeom prst="rect">
            <a:avLst/>
          </a:prstGeom>
          <a:noFill/>
        </p:spPr>
        <p:txBody>
          <a:bodyPr wrap="none" rtlCol="0">
            <a:spAutoFit/>
          </a:bodyPr>
          <a:lstStyle/>
          <a:p>
            <a:r>
              <a:rPr lang="en-US" sz="3200" dirty="0" smtClean="0"/>
              <a:t>Example 1: Hourly Weather Graph Redesign</a:t>
            </a:r>
            <a:endParaRPr lang="en-US" sz="3200" dirty="0"/>
          </a:p>
        </p:txBody>
      </p:sp>
      <p:sp>
        <p:nvSpPr>
          <p:cNvPr id="12" name="Footer Placeholder 11"/>
          <p:cNvSpPr>
            <a:spLocks noGrp="1"/>
          </p:cNvSpPr>
          <p:nvPr>
            <p:ph type="ftr" sz="quarter" idx="11"/>
          </p:nvPr>
        </p:nvSpPr>
        <p:spPr/>
        <p:txBody>
          <a:bodyPr/>
          <a:lstStyle/>
          <a:p>
            <a:r>
              <a:rPr lang="en-US" dirty="0" smtClean="0"/>
              <a:t>RENCI</a:t>
            </a:r>
            <a:endParaRPr lang="en-US" dirty="0"/>
          </a:p>
        </p:txBody>
      </p:sp>
      <p:sp>
        <p:nvSpPr>
          <p:cNvPr id="13" name="Slide Number Placeholder 12"/>
          <p:cNvSpPr>
            <a:spLocks noGrp="1"/>
          </p:cNvSpPr>
          <p:nvPr>
            <p:ph type="sldNum" sz="quarter" idx="12"/>
          </p:nvPr>
        </p:nvSpPr>
        <p:spPr/>
        <p:txBody>
          <a:bodyPr/>
          <a:lstStyle/>
          <a:p>
            <a:fld id="{A68A0805-8447-41EF-B937-A39FAA2D849C}" type="slidenum">
              <a:rPr lang="en-US" smtClean="0"/>
              <a:t>11</a:t>
            </a:fld>
            <a:endParaRPr lang="en-US" dirty="0"/>
          </a:p>
        </p:txBody>
      </p:sp>
      <p:sp>
        <p:nvSpPr>
          <p:cNvPr id="15" name="Oval 14"/>
          <p:cNvSpPr/>
          <p:nvPr/>
        </p:nvSpPr>
        <p:spPr>
          <a:xfrm>
            <a:off x="228600" y="2438400"/>
            <a:ext cx="7620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ight Arrow 1"/>
          <p:cNvSpPr/>
          <p:nvPr/>
        </p:nvSpPr>
        <p:spPr>
          <a:xfrm>
            <a:off x="228600" y="3962400"/>
            <a:ext cx="2743200" cy="1853013"/>
          </a:xfrm>
          <a:prstGeom prst="rightArrow">
            <a:avLst/>
          </a:prstGeom>
          <a:solidFill>
            <a:schemeClr val="bg1">
              <a:lumMod val="95000"/>
            </a:schemeClr>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lumMod val="95000"/>
                    <a:lumOff val="5000"/>
                  </a:schemeClr>
                </a:solidFill>
              </a:rPr>
              <a:t>User task: identify rainfall amount and likelihood</a:t>
            </a:r>
            <a:endParaRPr lang="en-US" dirty="0">
              <a:solidFill>
                <a:schemeClr val="tx1">
                  <a:lumMod val="95000"/>
                  <a:lumOff val="5000"/>
                </a:schemeClr>
              </a:solidFill>
            </a:endParaRPr>
          </a:p>
        </p:txBody>
      </p:sp>
    </p:spTree>
    <p:extLst>
      <p:ext uri="{BB962C8B-B14F-4D97-AF65-F5344CB8AC3E}">
        <p14:creationId xmlns:p14="http://schemas.microsoft.com/office/powerpoint/2010/main" val="2889329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4495800"/>
            <a:ext cx="8229600" cy="1881338"/>
          </a:xfrm>
          <a:prstGeom prst="rect">
            <a:avLst/>
          </a:prstGeom>
          <a:effectLst>
            <a:outerShdw blurRad="50800" dist="38100" dir="2700000" algn="tl" rotWithShape="0">
              <a:prstClr val="black">
                <a:alpha val="40000"/>
              </a:prstClr>
            </a:outerShdw>
          </a:effectLst>
        </p:spPr>
      </p:pic>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sharpenSoften amount="-2000"/>
                    </a14:imgEffect>
                  </a14:imgLayer>
                </a14:imgProps>
              </a:ext>
              <a:ext uri="{28A0092B-C50C-407E-A947-70E740481C1C}">
                <a14:useLocalDpi xmlns:a14="http://schemas.microsoft.com/office/drawing/2010/main" val="0"/>
              </a:ext>
            </a:extLst>
          </a:blip>
          <a:stretch>
            <a:fillRect/>
          </a:stretch>
        </p:blipFill>
        <p:spPr>
          <a:xfrm>
            <a:off x="487017" y="228600"/>
            <a:ext cx="8125936" cy="3962400"/>
          </a:xfrm>
          <a:prstGeom prst="rect">
            <a:avLst/>
          </a:prstGeom>
          <a:ln>
            <a:solidFill>
              <a:schemeClr val="bg1">
                <a:lumMod val="75000"/>
              </a:schemeClr>
            </a:solidFill>
          </a:ln>
        </p:spPr>
      </p:pic>
      <p:sp>
        <p:nvSpPr>
          <p:cNvPr id="7" name="Oval 6"/>
          <p:cNvSpPr/>
          <p:nvPr/>
        </p:nvSpPr>
        <p:spPr>
          <a:xfrm>
            <a:off x="228600" y="2667000"/>
            <a:ext cx="2971800" cy="990600"/>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Arrow Connector 8"/>
          <p:cNvCxnSpPr>
            <a:stCxn id="7" idx="4"/>
          </p:cNvCxnSpPr>
          <p:nvPr/>
        </p:nvCxnSpPr>
        <p:spPr>
          <a:xfrm>
            <a:off x="1714500" y="3657600"/>
            <a:ext cx="342900" cy="12954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0" name="Footer Placeholder 9"/>
          <p:cNvSpPr>
            <a:spLocks noGrp="1"/>
          </p:cNvSpPr>
          <p:nvPr>
            <p:ph type="ftr" sz="quarter" idx="11"/>
          </p:nvPr>
        </p:nvSpPr>
        <p:spPr/>
        <p:txBody>
          <a:bodyPr/>
          <a:lstStyle/>
          <a:p>
            <a:r>
              <a:rPr lang="en-US" dirty="0" smtClean="0"/>
              <a:t>RENCI</a:t>
            </a:r>
            <a:endParaRPr lang="en-US" dirty="0"/>
          </a:p>
        </p:txBody>
      </p:sp>
      <p:sp>
        <p:nvSpPr>
          <p:cNvPr id="11" name="Slide Number Placeholder 10"/>
          <p:cNvSpPr>
            <a:spLocks noGrp="1"/>
          </p:cNvSpPr>
          <p:nvPr>
            <p:ph type="sldNum" sz="quarter" idx="12"/>
          </p:nvPr>
        </p:nvSpPr>
        <p:spPr/>
        <p:txBody>
          <a:bodyPr/>
          <a:lstStyle/>
          <a:p>
            <a:fld id="{A68A0805-8447-41EF-B937-A39FAA2D849C}" type="slidenum">
              <a:rPr lang="en-US" smtClean="0"/>
              <a:t>12</a:t>
            </a:fld>
            <a:endParaRPr lang="en-US" dirty="0"/>
          </a:p>
        </p:txBody>
      </p:sp>
    </p:spTree>
    <p:extLst>
      <p:ext uri="{BB962C8B-B14F-4D97-AF65-F5344CB8AC3E}">
        <p14:creationId xmlns:p14="http://schemas.microsoft.com/office/powerpoint/2010/main" val="19459518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81000" y="1687776"/>
            <a:ext cx="8382001" cy="4745789"/>
            <a:chOff x="381000" y="1687776"/>
            <a:chExt cx="8382001" cy="4745789"/>
          </a:xfrm>
        </p:grpSpPr>
        <p:sp>
          <p:nvSpPr>
            <p:cNvPr id="3" name="TextBox 2"/>
            <p:cNvSpPr txBox="1"/>
            <p:nvPr/>
          </p:nvSpPr>
          <p:spPr>
            <a:xfrm>
              <a:off x="4419601" y="1701223"/>
              <a:ext cx="4343400" cy="1569660"/>
            </a:xfrm>
            <a:prstGeom prst="rect">
              <a:avLst/>
            </a:prstGeom>
            <a:noFill/>
          </p:spPr>
          <p:txBody>
            <a:bodyPr wrap="square" rtlCol="0">
              <a:spAutoFit/>
            </a:bodyPr>
            <a:lstStyle/>
            <a:p>
              <a:r>
                <a:rPr lang="en-US" sz="2400" dirty="0" smtClean="0"/>
                <a:t>There are some other issues related to how data is displayed in this chart.</a:t>
              </a:r>
            </a:p>
            <a:p>
              <a:endParaRPr lang="en-US" sz="2400" dirty="0" smtClean="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687776"/>
              <a:ext cx="3886200" cy="4745789"/>
            </a:xfrm>
            <a:prstGeom prst="rect">
              <a:avLst/>
            </a:prstGeom>
            <a:ln>
              <a:solidFill>
                <a:schemeClr val="tx1">
                  <a:lumMod val="75000"/>
                  <a:lumOff val="25000"/>
                </a:schemeClr>
              </a:solidFill>
            </a:ln>
          </p:spPr>
        </p:pic>
      </p:grpSp>
      <p:sp>
        <p:nvSpPr>
          <p:cNvPr id="10" name="TextBox 9"/>
          <p:cNvSpPr txBox="1"/>
          <p:nvPr/>
        </p:nvSpPr>
        <p:spPr>
          <a:xfrm>
            <a:off x="321367" y="682380"/>
            <a:ext cx="2879034" cy="892552"/>
          </a:xfrm>
          <a:prstGeom prst="rect">
            <a:avLst/>
          </a:prstGeom>
          <a:noFill/>
        </p:spPr>
        <p:txBody>
          <a:bodyPr wrap="square" rtlCol="0">
            <a:spAutoFit/>
          </a:bodyPr>
          <a:lstStyle/>
          <a:p>
            <a:r>
              <a:rPr lang="en-US" sz="2600" dirty="0" smtClean="0"/>
              <a:t>Broader Redesign of the Graph</a:t>
            </a:r>
            <a:endParaRPr lang="en-US" sz="2600" dirty="0"/>
          </a:p>
        </p:txBody>
      </p:sp>
      <p:sp>
        <p:nvSpPr>
          <p:cNvPr id="13" name="Footer Placeholder 12"/>
          <p:cNvSpPr>
            <a:spLocks noGrp="1"/>
          </p:cNvSpPr>
          <p:nvPr>
            <p:ph type="ftr" sz="quarter" idx="11"/>
          </p:nvPr>
        </p:nvSpPr>
        <p:spPr/>
        <p:txBody>
          <a:bodyPr/>
          <a:lstStyle/>
          <a:p>
            <a:r>
              <a:rPr lang="en-US" dirty="0" smtClean="0"/>
              <a:t>RENCI</a:t>
            </a:r>
            <a:endParaRPr lang="en-US" dirty="0"/>
          </a:p>
        </p:txBody>
      </p:sp>
      <p:sp>
        <p:nvSpPr>
          <p:cNvPr id="14" name="Slide Number Placeholder 13"/>
          <p:cNvSpPr>
            <a:spLocks noGrp="1"/>
          </p:cNvSpPr>
          <p:nvPr>
            <p:ph type="sldNum" sz="quarter" idx="12"/>
          </p:nvPr>
        </p:nvSpPr>
        <p:spPr/>
        <p:txBody>
          <a:bodyPr/>
          <a:lstStyle/>
          <a:p>
            <a:fld id="{A68A0805-8447-41EF-B937-A39FAA2D849C}" type="slidenum">
              <a:rPr lang="en-US" smtClean="0"/>
              <a:t>13</a:t>
            </a:fld>
            <a:endParaRPr lang="en-US" dirty="0"/>
          </a:p>
        </p:txBody>
      </p:sp>
      <p:grpSp>
        <p:nvGrpSpPr>
          <p:cNvPr id="2" name="Group 1"/>
          <p:cNvGrpSpPr/>
          <p:nvPr/>
        </p:nvGrpSpPr>
        <p:grpSpPr>
          <a:xfrm>
            <a:off x="2743201" y="487017"/>
            <a:ext cx="6256876" cy="6132443"/>
            <a:chOff x="2743201" y="487017"/>
            <a:chExt cx="6256876" cy="6132443"/>
          </a:xfrm>
        </p:grpSpPr>
        <p:grpSp>
          <p:nvGrpSpPr>
            <p:cNvPr id="9" name="Group 8"/>
            <p:cNvGrpSpPr/>
            <p:nvPr/>
          </p:nvGrpSpPr>
          <p:grpSpPr>
            <a:xfrm>
              <a:off x="3048000" y="487017"/>
              <a:ext cx="5952077" cy="6132443"/>
              <a:chOff x="3048000" y="487017"/>
              <a:chExt cx="5952077" cy="6132443"/>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0" y="487017"/>
                <a:ext cx="5952077" cy="6132443"/>
              </a:xfrm>
              <a:prstGeom prst="rect">
                <a:avLst/>
              </a:prstGeom>
              <a:ln>
                <a:solidFill>
                  <a:schemeClr val="bg1">
                    <a:lumMod val="50000"/>
                  </a:schemeClr>
                </a:solidFill>
              </a:ln>
              <a:effectLst>
                <a:outerShdw blurRad="50800" dist="101600" dir="8100000" algn="tr" rotWithShape="0">
                  <a:prstClr val="black">
                    <a:alpha val="40000"/>
                  </a:prstClr>
                </a:outerShdw>
              </a:effectLst>
            </p:spPr>
          </p:pic>
          <p:sp>
            <p:nvSpPr>
              <p:cNvPr id="8" name="Rectangle 7"/>
              <p:cNvSpPr/>
              <p:nvPr/>
            </p:nvSpPr>
            <p:spPr>
              <a:xfrm>
                <a:off x="3071192" y="510209"/>
                <a:ext cx="762000" cy="2749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Right Arrow 11"/>
            <p:cNvSpPr/>
            <p:nvPr/>
          </p:nvSpPr>
          <p:spPr>
            <a:xfrm rot="20856642">
              <a:off x="2743201" y="3641571"/>
              <a:ext cx="914400" cy="838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4231826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0" y="1371599"/>
            <a:ext cx="8839200" cy="5257801"/>
            <a:chOff x="0" y="1371599"/>
            <a:chExt cx="8839200" cy="5257801"/>
          </a:xfrm>
        </p:grpSpPr>
        <p:grpSp>
          <p:nvGrpSpPr>
            <p:cNvPr id="2" name="Group 1"/>
            <p:cNvGrpSpPr/>
            <p:nvPr/>
          </p:nvGrpSpPr>
          <p:grpSpPr>
            <a:xfrm>
              <a:off x="0" y="1371599"/>
              <a:ext cx="4074336" cy="5257801"/>
              <a:chOff x="0" y="1371599"/>
              <a:chExt cx="3374212" cy="4589135"/>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71599"/>
                <a:ext cx="3374212" cy="4343401"/>
              </a:xfrm>
              <a:prstGeom prst="rect">
                <a:avLst/>
              </a:prstGeom>
            </p:spPr>
          </p:pic>
          <p:sp>
            <p:nvSpPr>
              <p:cNvPr id="10" name="TextBox 9"/>
              <p:cNvSpPr txBox="1"/>
              <p:nvPr/>
            </p:nvSpPr>
            <p:spPr>
              <a:xfrm>
                <a:off x="354172" y="5591402"/>
                <a:ext cx="1594154" cy="369332"/>
              </a:xfrm>
              <a:prstGeom prst="rect">
                <a:avLst/>
              </a:prstGeom>
              <a:solidFill>
                <a:schemeClr val="bg1">
                  <a:lumMod val="85000"/>
                </a:schemeClr>
              </a:solidFill>
            </p:spPr>
            <p:txBody>
              <a:bodyPr wrap="none" rtlCol="0">
                <a:spAutoFit/>
              </a:bodyPr>
              <a:lstStyle/>
              <a:p>
                <a:r>
                  <a:rPr lang="en-US" dirty="0" smtClean="0"/>
                  <a:t>Standard Chart</a:t>
                </a:r>
                <a:endParaRPr lang="en-US" dirty="0"/>
              </a:p>
            </p:txBody>
          </p:sp>
        </p:grpSp>
        <p:sp>
          <p:nvSpPr>
            <p:cNvPr id="3" name="TextBox 2"/>
            <p:cNvSpPr txBox="1"/>
            <p:nvPr/>
          </p:nvSpPr>
          <p:spPr>
            <a:xfrm>
              <a:off x="5257800" y="1752600"/>
              <a:ext cx="3581400" cy="2554545"/>
            </a:xfrm>
            <a:prstGeom prst="rect">
              <a:avLst/>
            </a:prstGeom>
            <a:noFill/>
          </p:spPr>
          <p:txBody>
            <a:bodyPr wrap="square" rtlCol="0">
              <a:spAutoFit/>
            </a:bodyPr>
            <a:lstStyle/>
            <a:p>
              <a:r>
                <a:rPr lang="en-US" sz="2000" dirty="0" smtClean="0"/>
                <a:t>A graphical forecast is meant to be a  visual summary. </a:t>
              </a:r>
            </a:p>
            <a:p>
              <a:endParaRPr lang="en-US" sz="2000" dirty="0"/>
            </a:p>
            <a:p>
              <a:r>
                <a:rPr lang="en-US" sz="2000" dirty="0" smtClean="0"/>
                <a:t>In this example, however, users have to work hard to extract information because they have to process each piece of information serially. </a:t>
              </a:r>
            </a:p>
          </p:txBody>
        </p:sp>
      </p:grpSp>
      <p:sp>
        <p:nvSpPr>
          <p:cNvPr id="4" name="Footer Placeholder 3"/>
          <p:cNvSpPr>
            <a:spLocks noGrp="1"/>
          </p:cNvSpPr>
          <p:nvPr>
            <p:ph type="ftr" sz="quarter" idx="11"/>
          </p:nvPr>
        </p:nvSpPr>
        <p:spPr/>
        <p:txBody>
          <a:bodyPr/>
          <a:lstStyle/>
          <a:p>
            <a:r>
              <a:rPr lang="en-US" dirty="0" smtClean="0"/>
              <a:t>RENCI</a:t>
            </a:r>
            <a:endParaRPr lang="en-US" dirty="0"/>
          </a:p>
        </p:txBody>
      </p:sp>
      <p:sp>
        <p:nvSpPr>
          <p:cNvPr id="5" name="Slide Number Placeholder 4"/>
          <p:cNvSpPr>
            <a:spLocks noGrp="1"/>
          </p:cNvSpPr>
          <p:nvPr>
            <p:ph type="sldNum" sz="quarter" idx="12"/>
          </p:nvPr>
        </p:nvSpPr>
        <p:spPr/>
        <p:txBody>
          <a:bodyPr/>
          <a:lstStyle/>
          <a:p>
            <a:fld id="{A68A0805-8447-41EF-B937-A39FAA2D849C}" type="slidenum">
              <a:rPr lang="en-US" smtClean="0"/>
              <a:t>14</a:t>
            </a:fld>
            <a:endParaRPr lang="en-US" dirty="0"/>
          </a:p>
        </p:txBody>
      </p:sp>
      <p:sp>
        <p:nvSpPr>
          <p:cNvPr id="6" name="TextBox 5"/>
          <p:cNvSpPr txBox="1"/>
          <p:nvPr/>
        </p:nvSpPr>
        <p:spPr>
          <a:xfrm>
            <a:off x="304800" y="378767"/>
            <a:ext cx="5175006" cy="584775"/>
          </a:xfrm>
          <a:prstGeom prst="rect">
            <a:avLst/>
          </a:prstGeom>
          <a:noFill/>
        </p:spPr>
        <p:txBody>
          <a:bodyPr wrap="none" rtlCol="0">
            <a:spAutoFit/>
          </a:bodyPr>
          <a:lstStyle/>
          <a:p>
            <a:r>
              <a:rPr lang="en-US" sz="3200" dirty="0" smtClean="0"/>
              <a:t>Example 2: Graphical Forecast</a:t>
            </a:r>
            <a:endParaRPr lang="en-US" sz="3200" dirty="0"/>
          </a:p>
        </p:txBody>
      </p:sp>
      <p:grpSp>
        <p:nvGrpSpPr>
          <p:cNvPr id="12" name="Group 11"/>
          <p:cNvGrpSpPr/>
          <p:nvPr/>
        </p:nvGrpSpPr>
        <p:grpSpPr>
          <a:xfrm>
            <a:off x="2917011" y="963542"/>
            <a:ext cx="6188489" cy="5486400"/>
            <a:chOff x="2917011" y="963542"/>
            <a:chExt cx="6188489" cy="5486400"/>
          </a:xfrm>
        </p:grpSpPr>
        <p:pic>
          <p:nvPicPr>
            <p:cNvPr id="8" name="Picture 7"/>
            <p:cNvPicPr>
              <a:picLocks noChangeAspect="1"/>
            </p:cNvPicPr>
            <p:nvPr/>
          </p:nvPicPr>
          <p:blipFill>
            <a:blip r:embed="rId4">
              <a:extLst>
                <a:ext uri="{BEBA8EAE-BF5A-486C-A8C5-ECC9F3942E4B}">
                  <a14:imgProps xmlns:a14="http://schemas.microsoft.com/office/drawing/2010/main">
                    <a14:imgLayer r:embed="rId5">
                      <a14:imgEffect>
                        <a14:sharpenSoften amount="30000"/>
                      </a14:imgEffect>
                    </a14:imgLayer>
                  </a14:imgProps>
                </a:ext>
                <a:ext uri="{28A0092B-C50C-407E-A947-70E740481C1C}">
                  <a14:useLocalDpi xmlns:a14="http://schemas.microsoft.com/office/drawing/2010/main" val="0"/>
                </a:ext>
              </a:extLst>
            </a:blip>
            <a:stretch>
              <a:fillRect/>
            </a:stretch>
          </p:blipFill>
          <p:spPr>
            <a:xfrm>
              <a:off x="3263270" y="963542"/>
              <a:ext cx="5842230" cy="5486400"/>
            </a:xfrm>
            <a:prstGeom prst="rect">
              <a:avLst/>
            </a:prstGeom>
            <a:ln>
              <a:solidFill>
                <a:schemeClr val="bg1">
                  <a:lumMod val="50000"/>
                </a:schemeClr>
              </a:solidFill>
            </a:ln>
          </p:spPr>
        </p:pic>
        <p:sp>
          <p:nvSpPr>
            <p:cNvPr id="9" name="Right Arrow 8"/>
            <p:cNvSpPr/>
            <p:nvPr/>
          </p:nvSpPr>
          <p:spPr>
            <a:xfrm rot="20856642">
              <a:off x="2917011" y="3287642"/>
              <a:ext cx="914400" cy="838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3271873" y="5222070"/>
              <a:ext cx="1604927" cy="369332"/>
            </a:xfrm>
            <a:prstGeom prst="rect">
              <a:avLst/>
            </a:prstGeom>
            <a:solidFill>
              <a:schemeClr val="bg1">
                <a:lumMod val="85000"/>
              </a:schemeClr>
            </a:solidFill>
          </p:spPr>
          <p:txBody>
            <a:bodyPr wrap="none" rtlCol="0">
              <a:spAutoFit/>
            </a:bodyPr>
            <a:lstStyle/>
            <a:p>
              <a:r>
                <a:rPr lang="en-US" dirty="0" smtClean="0"/>
                <a:t>Modified Chart</a:t>
              </a:r>
              <a:endParaRPr lang="en-US" dirty="0"/>
            </a:p>
          </p:txBody>
        </p:sp>
      </p:grpSp>
    </p:spTree>
    <p:extLst>
      <p:ext uri="{BB962C8B-B14F-4D97-AF65-F5344CB8AC3E}">
        <p14:creationId xmlns:p14="http://schemas.microsoft.com/office/powerpoint/2010/main" val="2520079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65042" y="942634"/>
            <a:ext cx="8726558" cy="5746244"/>
            <a:chOff x="265042" y="942634"/>
            <a:chExt cx="8726558" cy="5746244"/>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042" y="942634"/>
              <a:ext cx="4535557" cy="5746244"/>
            </a:xfrm>
            <a:prstGeom prst="rect">
              <a:avLst/>
            </a:prstGeom>
            <a:ln>
              <a:solidFill>
                <a:schemeClr val="bg1">
                  <a:lumMod val="50000"/>
                </a:schemeClr>
              </a:solidFill>
            </a:ln>
          </p:spPr>
        </p:pic>
        <p:sp>
          <p:nvSpPr>
            <p:cNvPr id="2" name="TextBox 1"/>
            <p:cNvSpPr txBox="1"/>
            <p:nvPr/>
          </p:nvSpPr>
          <p:spPr>
            <a:xfrm>
              <a:off x="5257800" y="1828800"/>
              <a:ext cx="3733800" cy="3416320"/>
            </a:xfrm>
            <a:prstGeom prst="rect">
              <a:avLst/>
            </a:prstGeom>
            <a:noFill/>
          </p:spPr>
          <p:txBody>
            <a:bodyPr wrap="square" rtlCol="0">
              <a:spAutoFit/>
            </a:bodyPr>
            <a:lstStyle/>
            <a:p>
              <a:r>
                <a:rPr lang="en-US" dirty="0" smtClean="0"/>
                <a:t>As the final example, I have chosen a text-based product to show that simple visualization methods can enhance text display too.</a:t>
              </a:r>
            </a:p>
            <a:p>
              <a:endParaRPr lang="en-US" dirty="0"/>
            </a:p>
            <a:p>
              <a:r>
                <a:rPr lang="en-US" dirty="0" smtClean="0"/>
                <a:t>Primary task of users is to extract salient information about weather. We identified in user interviews that they look at specific keywords and phrases.</a:t>
              </a:r>
            </a:p>
            <a:p>
              <a:endParaRPr lang="en-US" dirty="0"/>
            </a:p>
            <a:p>
              <a:r>
                <a:rPr lang="en-US" dirty="0" smtClean="0"/>
                <a:t>The redesign makes the task easier.</a:t>
              </a:r>
              <a:endParaRPr lang="en-US" dirty="0"/>
            </a:p>
          </p:txBody>
        </p:sp>
      </p:grpSp>
      <p:grpSp>
        <p:nvGrpSpPr>
          <p:cNvPr id="23" name="Group 22"/>
          <p:cNvGrpSpPr/>
          <p:nvPr/>
        </p:nvGrpSpPr>
        <p:grpSpPr>
          <a:xfrm>
            <a:off x="3257088" y="1066800"/>
            <a:ext cx="5582112" cy="6527968"/>
            <a:chOff x="3423320" y="939632"/>
            <a:chExt cx="5582112" cy="6527968"/>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43768" y="1371599"/>
              <a:ext cx="5361664" cy="6096001"/>
            </a:xfrm>
            <a:prstGeom prst="rect">
              <a:avLst/>
            </a:prstGeom>
            <a:ln>
              <a:solidFill>
                <a:schemeClr val="bg1">
                  <a:lumMod val="50000"/>
                </a:schemeClr>
              </a:solidFill>
            </a:ln>
            <a:effectLst>
              <a:outerShdw blurRad="50800" dist="38100" dir="8100000" algn="tr" rotWithShape="0">
                <a:prstClr val="black">
                  <a:alpha val="40000"/>
                </a:prstClr>
              </a:outerShdw>
            </a:effectLst>
          </p:spPr>
        </p:pic>
        <p:sp>
          <p:nvSpPr>
            <p:cNvPr id="6" name="Right Arrow 5"/>
            <p:cNvSpPr/>
            <p:nvPr/>
          </p:nvSpPr>
          <p:spPr>
            <a:xfrm rot="20856642">
              <a:off x="3423320" y="4699828"/>
              <a:ext cx="773360" cy="7089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3810000" y="1828800"/>
              <a:ext cx="5029200" cy="1371600"/>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6096000" y="939632"/>
              <a:ext cx="2275046" cy="369332"/>
            </a:xfrm>
            <a:prstGeom prst="rect">
              <a:avLst/>
            </a:prstGeom>
            <a:noFill/>
          </p:spPr>
          <p:txBody>
            <a:bodyPr wrap="none" rtlCol="0">
              <a:spAutoFit/>
            </a:bodyPr>
            <a:lstStyle/>
            <a:p>
              <a:r>
                <a:rPr lang="en-US" dirty="0" smtClean="0"/>
                <a:t>Tag cloud visualization</a:t>
              </a:r>
              <a:endParaRPr lang="en-US" dirty="0"/>
            </a:p>
          </p:txBody>
        </p:sp>
        <p:cxnSp>
          <p:nvCxnSpPr>
            <p:cNvPr id="10" name="Straight Arrow Connector 9"/>
            <p:cNvCxnSpPr/>
            <p:nvPr/>
          </p:nvCxnSpPr>
          <p:spPr>
            <a:xfrm flipH="1">
              <a:off x="6934201" y="1308964"/>
              <a:ext cx="149660" cy="519836"/>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304800" y="378767"/>
            <a:ext cx="6208944" cy="584775"/>
          </a:xfrm>
          <a:prstGeom prst="rect">
            <a:avLst/>
          </a:prstGeom>
          <a:noFill/>
        </p:spPr>
        <p:txBody>
          <a:bodyPr wrap="none" rtlCol="0">
            <a:spAutoFit/>
          </a:bodyPr>
          <a:lstStyle/>
          <a:p>
            <a:r>
              <a:rPr lang="en-US" sz="3200" dirty="0" smtClean="0"/>
              <a:t>Example 3: Area Forecast Discussion</a:t>
            </a:r>
            <a:endParaRPr lang="en-US" sz="3200" dirty="0"/>
          </a:p>
        </p:txBody>
      </p:sp>
      <p:sp>
        <p:nvSpPr>
          <p:cNvPr id="21" name="Footer Placeholder 20"/>
          <p:cNvSpPr>
            <a:spLocks noGrp="1"/>
          </p:cNvSpPr>
          <p:nvPr>
            <p:ph type="ftr" sz="quarter" idx="11"/>
          </p:nvPr>
        </p:nvSpPr>
        <p:spPr/>
        <p:txBody>
          <a:bodyPr/>
          <a:lstStyle/>
          <a:p>
            <a:r>
              <a:rPr lang="en-US" dirty="0" smtClean="0"/>
              <a:t>RENCI</a:t>
            </a:r>
            <a:endParaRPr lang="en-US" dirty="0"/>
          </a:p>
        </p:txBody>
      </p:sp>
      <p:sp>
        <p:nvSpPr>
          <p:cNvPr id="22" name="Slide Number Placeholder 21"/>
          <p:cNvSpPr>
            <a:spLocks noGrp="1"/>
          </p:cNvSpPr>
          <p:nvPr>
            <p:ph type="sldNum" sz="quarter" idx="12"/>
          </p:nvPr>
        </p:nvSpPr>
        <p:spPr/>
        <p:txBody>
          <a:bodyPr/>
          <a:lstStyle/>
          <a:p>
            <a:fld id="{A68A0805-8447-41EF-B937-A39FAA2D849C}" type="slidenum">
              <a:rPr lang="en-US" smtClean="0"/>
              <a:t>15</a:t>
            </a:fld>
            <a:endParaRPr lang="en-US" dirty="0"/>
          </a:p>
        </p:txBody>
      </p:sp>
    </p:spTree>
    <p:extLst>
      <p:ext uri="{BB962C8B-B14F-4D97-AF65-F5344CB8AC3E}">
        <p14:creationId xmlns:p14="http://schemas.microsoft.com/office/powerpoint/2010/main" val="541031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Summary: </a:t>
            </a:r>
            <a:r>
              <a:rPr lang="en-US" sz="3200" dirty="0" smtClean="0"/>
              <a:t>Some Pre-requisites </a:t>
            </a:r>
            <a:r>
              <a:rPr lang="en-US" sz="3200" dirty="0"/>
              <a:t>to </a:t>
            </a:r>
            <a:br>
              <a:rPr lang="en-US" sz="3200" dirty="0"/>
            </a:br>
            <a:r>
              <a:rPr lang="en-US" sz="3200" dirty="0"/>
              <a:t>Effective Visualization</a:t>
            </a:r>
          </a:p>
        </p:txBody>
      </p:sp>
      <p:sp>
        <p:nvSpPr>
          <p:cNvPr id="3" name="Content Placeholder 2"/>
          <p:cNvSpPr>
            <a:spLocks noGrp="1"/>
          </p:cNvSpPr>
          <p:nvPr>
            <p:ph idx="1"/>
          </p:nvPr>
        </p:nvSpPr>
        <p:spPr>
          <a:xfrm>
            <a:off x="457200" y="1371600"/>
            <a:ext cx="8458200" cy="5334000"/>
          </a:xfrm>
        </p:spPr>
        <p:txBody>
          <a:bodyPr>
            <a:noAutofit/>
          </a:bodyPr>
          <a:lstStyle/>
          <a:p>
            <a:r>
              <a:rPr lang="en-US" sz="2400" dirty="0" smtClean="0">
                <a:solidFill>
                  <a:schemeClr val="bg1">
                    <a:lumMod val="50000"/>
                  </a:schemeClr>
                </a:solidFill>
              </a:rPr>
              <a:t>Understand the process of visual perception</a:t>
            </a:r>
            <a:br>
              <a:rPr lang="en-US" sz="2400" dirty="0" smtClean="0">
                <a:solidFill>
                  <a:schemeClr val="bg1">
                    <a:lumMod val="50000"/>
                  </a:schemeClr>
                </a:solidFill>
              </a:rPr>
            </a:br>
            <a:endParaRPr lang="en-US" sz="2400" dirty="0" smtClean="0">
              <a:solidFill>
                <a:schemeClr val="bg1">
                  <a:lumMod val="50000"/>
                </a:schemeClr>
              </a:solidFill>
            </a:endParaRPr>
          </a:p>
          <a:p>
            <a:r>
              <a:rPr lang="en-US" sz="2400" dirty="0" smtClean="0">
                <a:solidFill>
                  <a:schemeClr val="bg1">
                    <a:lumMod val="50000"/>
                  </a:schemeClr>
                </a:solidFill>
              </a:rPr>
              <a:t>Define the purpose of your visualization </a:t>
            </a:r>
          </a:p>
          <a:p>
            <a:pPr lvl="1"/>
            <a:r>
              <a:rPr lang="en-US" sz="2000" dirty="0" smtClean="0">
                <a:solidFill>
                  <a:schemeClr val="bg1">
                    <a:lumMod val="50000"/>
                  </a:schemeClr>
                </a:solidFill>
              </a:rPr>
              <a:t>exploration and deep analysis, </a:t>
            </a:r>
          </a:p>
          <a:p>
            <a:pPr lvl="1"/>
            <a:r>
              <a:rPr lang="en-US" sz="2000" dirty="0" smtClean="0">
                <a:solidFill>
                  <a:schemeClr val="bg1">
                    <a:lumMod val="50000"/>
                  </a:schemeClr>
                </a:solidFill>
              </a:rPr>
              <a:t>confirmation or validation, </a:t>
            </a:r>
          </a:p>
          <a:p>
            <a:pPr lvl="1"/>
            <a:r>
              <a:rPr lang="en-US" sz="2000" dirty="0" smtClean="0">
                <a:solidFill>
                  <a:schemeClr val="bg1">
                    <a:lumMod val="50000"/>
                  </a:schemeClr>
                </a:solidFill>
              </a:rPr>
              <a:t>sharing and presentation of results</a:t>
            </a:r>
          </a:p>
          <a:p>
            <a:pPr marL="0" indent="0">
              <a:buNone/>
            </a:pPr>
            <a:r>
              <a:rPr lang="en-US" sz="2400" dirty="0" smtClean="0">
                <a:solidFill>
                  <a:schemeClr val="bg1">
                    <a:lumMod val="50000"/>
                  </a:schemeClr>
                </a:solidFill>
              </a:rPr>
              <a:t/>
            </a:r>
            <a:br>
              <a:rPr lang="en-US" sz="2400" dirty="0" smtClean="0">
                <a:solidFill>
                  <a:schemeClr val="bg1">
                    <a:lumMod val="50000"/>
                  </a:schemeClr>
                </a:solidFill>
              </a:rPr>
            </a:br>
            <a:endParaRPr lang="en-US" sz="2400" dirty="0">
              <a:solidFill>
                <a:schemeClr val="bg1">
                  <a:lumMod val="50000"/>
                </a:schemeClr>
              </a:solidFill>
            </a:endParaRPr>
          </a:p>
          <a:p>
            <a:r>
              <a:rPr lang="en-US" sz="2400" dirty="0" smtClean="0">
                <a:solidFill>
                  <a:schemeClr val="bg1">
                    <a:lumMod val="50000"/>
                  </a:schemeClr>
                </a:solidFill>
              </a:rPr>
              <a:t>Prioritize analytical tasks that your visualization/graphic is going to support</a:t>
            </a:r>
          </a:p>
          <a:p>
            <a:r>
              <a:rPr lang="en-US" sz="2400" dirty="0" smtClean="0">
                <a:solidFill>
                  <a:schemeClr val="bg1">
                    <a:lumMod val="50000"/>
                  </a:schemeClr>
                </a:solidFill>
              </a:rPr>
              <a:t>Understand properties of the data you need to visualize</a:t>
            </a:r>
          </a:p>
          <a:p>
            <a:r>
              <a:rPr lang="en-US" sz="2400" dirty="0" smtClean="0">
                <a:solidFill>
                  <a:schemeClr val="bg1">
                    <a:lumMod val="50000"/>
                  </a:schemeClr>
                </a:solidFill>
              </a:rPr>
              <a:t>Whenever possible, use interactivity to allow users to engage with the visualization</a:t>
            </a:r>
          </a:p>
          <a:p>
            <a:endParaRPr lang="en-US" sz="2400" dirty="0">
              <a:solidFill>
                <a:schemeClr val="bg1">
                  <a:lumMod val="50000"/>
                </a:schemeClr>
              </a:solidFill>
            </a:endParaRPr>
          </a:p>
        </p:txBody>
      </p:sp>
      <p:sp>
        <p:nvSpPr>
          <p:cNvPr id="4" name="Footer Placeholder 3"/>
          <p:cNvSpPr>
            <a:spLocks noGrp="1"/>
          </p:cNvSpPr>
          <p:nvPr>
            <p:ph type="ftr" sz="quarter" idx="11"/>
          </p:nvPr>
        </p:nvSpPr>
        <p:spPr/>
        <p:txBody>
          <a:bodyPr/>
          <a:lstStyle/>
          <a:p>
            <a:r>
              <a:rPr lang="en-US" dirty="0" smtClean="0"/>
              <a:t>RENCI</a:t>
            </a:r>
            <a:endParaRPr lang="en-US" dirty="0"/>
          </a:p>
        </p:txBody>
      </p:sp>
      <p:sp>
        <p:nvSpPr>
          <p:cNvPr id="5" name="Slide Number Placeholder 4"/>
          <p:cNvSpPr>
            <a:spLocks noGrp="1"/>
          </p:cNvSpPr>
          <p:nvPr>
            <p:ph type="sldNum" sz="quarter" idx="12"/>
          </p:nvPr>
        </p:nvSpPr>
        <p:spPr/>
        <p:txBody>
          <a:bodyPr/>
          <a:lstStyle/>
          <a:p>
            <a:fld id="{A68A0805-8447-41EF-B937-A39FAA2D849C}" type="slidenum">
              <a:rPr lang="en-US" smtClean="0"/>
              <a:t>16</a:t>
            </a:fld>
            <a:endParaRPr lang="en-US" dirty="0"/>
          </a:p>
        </p:txBody>
      </p:sp>
      <p:grpSp>
        <p:nvGrpSpPr>
          <p:cNvPr id="6" name="Group 5"/>
          <p:cNvGrpSpPr/>
          <p:nvPr/>
        </p:nvGrpSpPr>
        <p:grpSpPr>
          <a:xfrm>
            <a:off x="4953000" y="2651794"/>
            <a:ext cx="4038600" cy="1767806"/>
            <a:chOff x="1371600" y="3838956"/>
            <a:chExt cx="6248401" cy="2735097"/>
          </a:xfrm>
          <a:solidFill>
            <a:schemeClr val="bg1">
              <a:lumMod val="95000"/>
            </a:schemeClr>
          </a:solidFill>
          <a:effectLst>
            <a:outerShdw blurRad="50800" dist="38100" dir="2700000" algn="tl" rotWithShape="0">
              <a:prstClr val="black">
                <a:alpha val="40000"/>
              </a:prstClr>
            </a:outerShdw>
          </a:effectLst>
        </p:grpSpPr>
        <p:sp>
          <p:nvSpPr>
            <p:cNvPr id="7" name="Oval 6"/>
            <p:cNvSpPr/>
            <p:nvPr/>
          </p:nvSpPr>
          <p:spPr>
            <a:xfrm>
              <a:off x="1371600" y="3838956"/>
              <a:ext cx="3276600" cy="1752600"/>
            </a:xfrm>
            <a:prstGeom prst="ellipse">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Explore and Perform Deep Analysis</a:t>
              </a:r>
              <a:endParaRPr lang="en-US" sz="1400" dirty="0">
                <a:solidFill>
                  <a:schemeClr val="tx1"/>
                </a:solidFill>
              </a:endParaRPr>
            </a:p>
          </p:txBody>
        </p:sp>
        <p:sp>
          <p:nvSpPr>
            <p:cNvPr id="8" name="Oval 7"/>
            <p:cNvSpPr/>
            <p:nvPr/>
          </p:nvSpPr>
          <p:spPr>
            <a:xfrm>
              <a:off x="4419601" y="3854770"/>
              <a:ext cx="3200400" cy="1752600"/>
            </a:xfrm>
            <a:prstGeom prst="ellipse">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Confirm or Validate Hypotheses</a:t>
              </a:r>
              <a:endParaRPr lang="en-US" sz="1400" dirty="0">
                <a:solidFill>
                  <a:schemeClr val="tx1"/>
                </a:solidFill>
              </a:endParaRPr>
            </a:p>
          </p:txBody>
        </p:sp>
        <p:sp>
          <p:nvSpPr>
            <p:cNvPr id="9" name="Oval 8"/>
            <p:cNvSpPr/>
            <p:nvPr/>
          </p:nvSpPr>
          <p:spPr>
            <a:xfrm>
              <a:off x="2888150" y="5050053"/>
              <a:ext cx="2743201" cy="1524000"/>
            </a:xfrm>
            <a:prstGeom prst="ellipse">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Share and Present results or concepts</a:t>
              </a:r>
              <a:endParaRPr lang="en-US" sz="1400" dirty="0">
                <a:solidFill>
                  <a:schemeClr val="tx1"/>
                </a:solidFill>
              </a:endParaRPr>
            </a:p>
          </p:txBody>
        </p:sp>
      </p:grpSp>
    </p:spTree>
    <p:extLst>
      <p:ext uri="{BB962C8B-B14F-4D97-AF65-F5344CB8AC3E}">
        <p14:creationId xmlns:p14="http://schemas.microsoft.com/office/powerpoint/2010/main" val="1251793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a:xfrm>
            <a:off x="457200" y="1189037"/>
            <a:ext cx="6553200" cy="5059363"/>
          </a:xfrm>
        </p:spPr>
        <p:txBody>
          <a:bodyPr>
            <a:noAutofit/>
          </a:bodyPr>
          <a:lstStyle/>
          <a:p>
            <a:r>
              <a:rPr lang="en-US" sz="2200" dirty="0" smtClean="0">
                <a:solidFill>
                  <a:schemeClr val="bg1">
                    <a:lumMod val="50000"/>
                  </a:schemeClr>
                </a:solidFill>
              </a:rPr>
              <a:t>Business Intelligence Blog – </a:t>
            </a:r>
            <a:r>
              <a:rPr lang="en-US" sz="2200" dirty="0" smtClean="0">
                <a:solidFill>
                  <a:schemeClr val="tx2">
                    <a:lumMod val="60000"/>
                    <a:lumOff val="40000"/>
                  </a:schemeClr>
                </a:solidFill>
              </a:rPr>
              <a:t>PerceptualEdge.com</a:t>
            </a:r>
            <a:br>
              <a:rPr lang="en-US" sz="2200" dirty="0" smtClean="0">
                <a:solidFill>
                  <a:schemeClr val="tx2">
                    <a:lumMod val="60000"/>
                    <a:lumOff val="40000"/>
                  </a:schemeClr>
                </a:solidFill>
              </a:rPr>
            </a:br>
            <a:endParaRPr lang="en-US" sz="2200" dirty="0" smtClean="0">
              <a:solidFill>
                <a:schemeClr val="tx2">
                  <a:lumMod val="60000"/>
                  <a:lumOff val="40000"/>
                </a:schemeClr>
              </a:solidFill>
            </a:endParaRPr>
          </a:p>
          <a:p>
            <a:r>
              <a:rPr lang="en-US" sz="2200" dirty="0" smtClean="0">
                <a:solidFill>
                  <a:schemeClr val="bg1">
                    <a:lumMod val="50000"/>
                  </a:schemeClr>
                </a:solidFill>
              </a:rPr>
              <a:t>Visualization Blog – </a:t>
            </a:r>
            <a:r>
              <a:rPr lang="en-US" sz="2200" dirty="0" smtClean="0">
                <a:solidFill>
                  <a:schemeClr val="tx2">
                    <a:lumMod val="60000"/>
                    <a:lumOff val="40000"/>
                  </a:schemeClr>
                </a:solidFill>
              </a:rPr>
              <a:t>EagerEyes.org</a:t>
            </a:r>
            <a:br>
              <a:rPr lang="en-US" sz="2200" dirty="0" smtClean="0">
                <a:solidFill>
                  <a:schemeClr val="tx2">
                    <a:lumMod val="60000"/>
                    <a:lumOff val="40000"/>
                  </a:schemeClr>
                </a:solidFill>
              </a:rPr>
            </a:br>
            <a:endParaRPr lang="en-US" sz="2200" dirty="0" smtClean="0">
              <a:solidFill>
                <a:schemeClr val="bg1">
                  <a:lumMod val="50000"/>
                </a:schemeClr>
              </a:solidFill>
            </a:endParaRPr>
          </a:p>
          <a:p>
            <a:r>
              <a:rPr lang="en-US" sz="2200" dirty="0" smtClean="0">
                <a:solidFill>
                  <a:schemeClr val="bg1">
                    <a:lumMod val="50000"/>
                  </a:schemeClr>
                </a:solidFill>
              </a:rPr>
              <a:t>Collaborative/Shared Visualizations – </a:t>
            </a:r>
            <a:r>
              <a:rPr lang="en-US" sz="2200" dirty="0" smtClean="0">
                <a:solidFill>
                  <a:schemeClr val="tx2">
                    <a:lumMod val="60000"/>
                    <a:lumOff val="40000"/>
                  </a:schemeClr>
                </a:solidFill>
              </a:rPr>
              <a:t>ManyEyes.org</a:t>
            </a:r>
            <a:br>
              <a:rPr lang="en-US" sz="2200" dirty="0" smtClean="0">
                <a:solidFill>
                  <a:schemeClr val="tx2">
                    <a:lumMod val="60000"/>
                    <a:lumOff val="40000"/>
                  </a:schemeClr>
                </a:solidFill>
              </a:rPr>
            </a:br>
            <a:endParaRPr lang="en-US" sz="2200" dirty="0" smtClean="0">
              <a:solidFill>
                <a:schemeClr val="tx2">
                  <a:lumMod val="60000"/>
                  <a:lumOff val="40000"/>
                </a:schemeClr>
              </a:solidFill>
            </a:endParaRPr>
          </a:p>
          <a:p>
            <a:r>
              <a:rPr lang="en-US" sz="2200" dirty="0" smtClean="0">
                <a:solidFill>
                  <a:schemeClr val="bg1">
                    <a:lumMod val="50000"/>
                  </a:schemeClr>
                </a:solidFill>
              </a:rPr>
              <a:t>Visual-Analytical tool – </a:t>
            </a:r>
            <a:r>
              <a:rPr lang="en-US" sz="2200" dirty="0" smtClean="0">
                <a:solidFill>
                  <a:schemeClr val="tx2">
                    <a:lumMod val="60000"/>
                    <a:lumOff val="40000"/>
                  </a:schemeClr>
                </a:solidFill>
              </a:rPr>
              <a:t>Tableau.com</a:t>
            </a:r>
            <a:r>
              <a:rPr lang="en-US" sz="2200" dirty="0" smtClean="0">
                <a:solidFill>
                  <a:schemeClr val="bg1">
                    <a:lumMod val="50000"/>
                  </a:schemeClr>
                </a:solidFill>
              </a:rPr>
              <a:t>  </a:t>
            </a:r>
          </a:p>
          <a:p>
            <a:endParaRPr lang="en-US" sz="2200" dirty="0">
              <a:solidFill>
                <a:schemeClr val="bg1">
                  <a:lumMod val="50000"/>
                </a:schemeClr>
              </a:solidFill>
            </a:endParaRPr>
          </a:p>
          <a:p>
            <a:r>
              <a:rPr lang="en-US" sz="2200" dirty="0" smtClean="0">
                <a:solidFill>
                  <a:schemeClr val="bg1">
                    <a:lumMod val="50000"/>
                  </a:schemeClr>
                </a:solidFill>
              </a:rPr>
              <a:t>Collin Ware’s </a:t>
            </a:r>
            <a:r>
              <a:rPr lang="en-US" sz="2200" dirty="0" smtClean="0">
                <a:solidFill>
                  <a:schemeClr val="tx2">
                    <a:lumMod val="60000"/>
                    <a:lumOff val="40000"/>
                  </a:schemeClr>
                </a:solidFill>
              </a:rPr>
              <a:t>“Visual Thinking: for Design,” </a:t>
            </a:r>
            <a:br>
              <a:rPr lang="en-US" sz="2200" dirty="0" smtClean="0">
                <a:solidFill>
                  <a:schemeClr val="tx2">
                    <a:lumMod val="60000"/>
                    <a:lumOff val="40000"/>
                  </a:schemeClr>
                </a:solidFill>
              </a:rPr>
            </a:br>
            <a:r>
              <a:rPr lang="en-US" sz="2200" dirty="0" smtClean="0">
                <a:solidFill>
                  <a:schemeClr val="bg1">
                    <a:lumMod val="50000"/>
                  </a:schemeClr>
                </a:solidFill>
              </a:rPr>
              <a:t>(Morgan Kaufmann Series in Interactive Technologies) </a:t>
            </a:r>
          </a:p>
          <a:p>
            <a:endParaRPr lang="en-US" sz="2200" dirty="0">
              <a:solidFill>
                <a:schemeClr val="bg1">
                  <a:lumMod val="50000"/>
                </a:schemeClr>
              </a:solidFill>
            </a:endParaRPr>
          </a:p>
          <a:p>
            <a:r>
              <a:rPr lang="en-US" sz="2200" dirty="0">
                <a:solidFill>
                  <a:schemeClr val="bg1">
                    <a:lumMod val="50000"/>
                  </a:schemeClr>
                </a:solidFill>
              </a:rPr>
              <a:t>Info Graphics by </a:t>
            </a:r>
            <a:r>
              <a:rPr lang="en-US" sz="2200" dirty="0">
                <a:solidFill>
                  <a:schemeClr val="tx2">
                    <a:lumMod val="60000"/>
                    <a:lumOff val="40000"/>
                  </a:schemeClr>
                </a:solidFill>
              </a:rPr>
              <a:t>New York Times </a:t>
            </a:r>
            <a:endParaRPr lang="en-US" sz="2200" dirty="0" smtClean="0">
              <a:solidFill>
                <a:schemeClr val="tx2">
                  <a:lumMod val="60000"/>
                  <a:lumOff val="40000"/>
                </a:schemeClr>
              </a:solidFill>
            </a:endParaRPr>
          </a:p>
        </p:txBody>
      </p:sp>
      <p:sp>
        <p:nvSpPr>
          <p:cNvPr id="4" name="Footer Placeholder 3"/>
          <p:cNvSpPr>
            <a:spLocks noGrp="1"/>
          </p:cNvSpPr>
          <p:nvPr>
            <p:ph type="ftr" sz="quarter" idx="11"/>
          </p:nvPr>
        </p:nvSpPr>
        <p:spPr/>
        <p:txBody>
          <a:bodyPr/>
          <a:lstStyle/>
          <a:p>
            <a:r>
              <a:rPr lang="en-US" dirty="0" smtClean="0"/>
              <a:t>RENCI</a:t>
            </a:r>
            <a:endParaRPr lang="en-US" dirty="0"/>
          </a:p>
        </p:txBody>
      </p:sp>
      <p:sp>
        <p:nvSpPr>
          <p:cNvPr id="5" name="Slide Number Placeholder 4"/>
          <p:cNvSpPr>
            <a:spLocks noGrp="1"/>
          </p:cNvSpPr>
          <p:nvPr>
            <p:ph type="sldNum" sz="quarter" idx="12"/>
          </p:nvPr>
        </p:nvSpPr>
        <p:spPr/>
        <p:txBody>
          <a:bodyPr/>
          <a:lstStyle/>
          <a:p>
            <a:fld id="{A68A0805-8447-41EF-B937-A39FAA2D849C}" type="slidenum">
              <a:rPr lang="en-US" smtClean="0"/>
              <a:t>17</a:t>
            </a:fld>
            <a:endParaRPr lang="en-US" dirty="0"/>
          </a:p>
        </p:txBody>
      </p:sp>
      <p:sp>
        <p:nvSpPr>
          <p:cNvPr id="6" name="5-Point Star 5"/>
          <p:cNvSpPr/>
          <p:nvPr/>
        </p:nvSpPr>
        <p:spPr>
          <a:xfrm>
            <a:off x="457200" y="4267200"/>
            <a:ext cx="304800" cy="3048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p:cNvGrpSpPr/>
          <p:nvPr/>
        </p:nvGrpSpPr>
        <p:grpSpPr>
          <a:xfrm>
            <a:off x="5638800" y="3333446"/>
            <a:ext cx="3352800" cy="2686354"/>
            <a:chOff x="5638800" y="3333446"/>
            <a:chExt cx="3352800" cy="2686354"/>
          </a:xfrm>
        </p:grpSpPr>
        <p:sp>
          <p:nvSpPr>
            <p:cNvPr id="9" name="Rectangle 8"/>
            <p:cNvSpPr/>
            <p:nvPr/>
          </p:nvSpPr>
          <p:spPr>
            <a:xfrm>
              <a:off x="5638800" y="4810276"/>
              <a:ext cx="3352800" cy="1209524"/>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95000"/>
                      <a:lumOff val="5000"/>
                    </a:schemeClr>
                  </a:solidFill>
                </a:rPr>
                <a:t>Special Thanks to Ray Idaszak, Jim Mahaney, and Hong Yi of RENCI and Institute for Emerging Issues.</a:t>
              </a:r>
            </a:p>
            <a:p>
              <a:pPr algn="ctr"/>
              <a:endParaRPr lang="en-US" dirty="0">
                <a:solidFill>
                  <a:schemeClr val="tx1">
                    <a:lumMod val="95000"/>
                    <a:lumOff val="5000"/>
                  </a:schemeClr>
                </a:solidFill>
              </a:endParaRPr>
            </a:p>
          </p:txBody>
        </p:sp>
        <p:sp>
          <p:nvSpPr>
            <p:cNvPr id="7" name="Horizontal Scroll 6"/>
            <p:cNvSpPr/>
            <p:nvPr/>
          </p:nvSpPr>
          <p:spPr>
            <a:xfrm>
              <a:off x="5933568" y="3333446"/>
              <a:ext cx="2877672" cy="1086154"/>
            </a:xfrm>
            <a:prstGeom prst="horizontalScroll">
              <a:avLst/>
            </a:prstGeom>
            <a:solidFill>
              <a:schemeClr val="bg1">
                <a:lumMod val="9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rgbClr val="0070C0"/>
                  </a:solidFill>
                </a:rPr>
                <a:t>Thank You</a:t>
              </a:r>
              <a:endParaRPr lang="en-US" sz="4000" dirty="0">
                <a:solidFill>
                  <a:srgbClr val="0070C0"/>
                </a:solidFill>
              </a:endParaRPr>
            </a:p>
          </p:txBody>
        </p:sp>
      </p:grpSp>
      <p:sp>
        <p:nvSpPr>
          <p:cNvPr id="11" name="5-Point Star 10"/>
          <p:cNvSpPr/>
          <p:nvPr/>
        </p:nvSpPr>
        <p:spPr>
          <a:xfrm>
            <a:off x="457200" y="1219200"/>
            <a:ext cx="304800" cy="3048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80105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228600"/>
            <a:ext cx="6285306" cy="5867400"/>
          </a:xfrm>
          <a:prstGeom prst="rect">
            <a:avLst/>
          </a:prstGeom>
        </p:spPr>
      </p:pic>
      <p:sp>
        <p:nvSpPr>
          <p:cNvPr id="6" name="TextBox 5"/>
          <p:cNvSpPr txBox="1"/>
          <p:nvPr/>
        </p:nvSpPr>
        <p:spPr>
          <a:xfrm>
            <a:off x="2556164" y="6061364"/>
            <a:ext cx="4333405" cy="307777"/>
          </a:xfrm>
          <a:prstGeom prst="rect">
            <a:avLst/>
          </a:prstGeom>
          <a:noFill/>
        </p:spPr>
        <p:txBody>
          <a:bodyPr wrap="square" rtlCol="0">
            <a:spAutoFit/>
          </a:bodyPr>
          <a:lstStyle/>
          <a:p>
            <a:r>
              <a:rPr lang="en-US" sz="1400" dirty="0" smtClean="0"/>
              <a:t>Source: The Project Cartoon (www.projectcartoon.com)</a:t>
            </a:r>
            <a:endParaRPr lang="en-US" sz="1400" dirty="0"/>
          </a:p>
        </p:txBody>
      </p:sp>
      <p:sp>
        <p:nvSpPr>
          <p:cNvPr id="7" name="Explosion 1 6"/>
          <p:cNvSpPr/>
          <p:nvPr/>
        </p:nvSpPr>
        <p:spPr>
          <a:xfrm>
            <a:off x="6858000" y="2819400"/>
            <a:ext cx="2286000" cy="1600200"/>
          </a:xfrm>
          <a:prstGeom prst="irregularSeal1">
            <a:avLst/>
          </a:prstGeom>
          <a:solidFill>
            <a:srgbClr val="FFFF99"/>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What User Needs</a:t>
            </a:r>
            <a:endParaRPr lang="en-US" dirty="0">
              <a:solidFill>
                <a:schemeClr val="tx1"/>
              </a:solidFill>
            </a:endParaRPr>
          </a:p>
        </p:txBody>
      </p:sp>
      <p:sp>
        <p:nvSpPr>
          <p:cNvPr id="8" name="Footer Placeholder 7"/>
          <p:cNvSpPr>
            <a:spLocks noGrp="1"/>
          </p:cNvSpPr>
          <p:nvPr>
            <p:ph type="ftr" sz="quarter" idx="11"/>
          </p:nvPr>
        </p:nvSpPr>
        <p:spPr/>
        <p:txBody>
          <a:bodyPr/>
          <a:lstStyle/>
          <a:p>
            <a:r>
              <a:rPr lang="en-US" dirty="0" smtClean="0"/>
              <a:t>RENCI</a:t>
            </a:r>
            <a:endParaRPr lang="en-US" dirty="0"/>
          </a:p>
        </p:txBody>
      </p:sp>
      <p:sp>
        <p:nvSpPr>
          <p:cNvPr id="9" name="Slide Number Placeholder 8"/>
          <p:cNvSpPr>
            <a:spLocks noGrp="1"/>
          </p:cNvSpPr>
          <p:nvPr>
            <p:ph type="sldNum" sz="quarter" idx="12"/>
          </p:nvPr>
        </p:nvSpPr>
        <p:spPr/>
        <p:txBody>
          <a:bodyPr/>
          <a:lstStyle/>
          <a:p>
            <a:fld id="{A68A0805-8447-41EF-B937-A39FAA2D849C}" type="slidenum">
              <a:rPr lang="en-US" smtClean="0"/>
              <a:t>2</a:t>
            </a:fld>
            <a:endParaRPr lang="en-US" dirty="0"/>
          </a:p>
        </p:txBody>
      </p:sp>
    </p:spTree>
    <p:extLst>
      <p:ext uri="{BB962C8B-B14F-4D97-AF65-F5344CB8AC3E}">
        <p14:creationId xmlns:p14="http://schemas.microsoft.com/office/powerpoint/2010/main" val="8389636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Data Visualization</a:t>
            </a:r>
            <a:endParaRPr lang="en-US" dirty="0"/>
          </a:p>
        </p:txBody>
      </p:sp>
      <p:sp>
        <p:nvSpPr>
          <p:cNvPr id="3" name="Content Placeholder 2"/>
          <p:cNvSpPr>
            <a:spLocks noGrp="1"/>
          </p:cNvSpPr>
          <p:nvPr>
            <p:ph idx="1"/>
          </p:nvPr>
        </p:nvSpPr>
        <p:spPr>
          <a:xfrm>
            <a:off x="457200" y="1600200"/>
            <a:ext cx="8229600" cy="4648200"/>
          </a:xfrm>
        </p:spPr>
        <p:txBody>
          <a:bodyPr>
            <a:noAutofit/>
          </a:bodyPr>
          <a:lstStyle/>
          <a:p>
            <a:r>
              <a:rPr lang="en-US" sz="2400" dirty="0" smtClean="0">
                <a:solidFill>
                  <a:schemeClr val="bg1">
                    <a:lumMod val="50000"/>
                  </a:schemeClr>
                </a:solidFill>
              </a:rPr>
              <a:t>A visualization is a picture created to explore, analyze, or explain something (observed phenomenon or quantitative data)</a:t>
            </a:r>
          </a:p>
          <a:p>
            <a:endParaRPr lang="en-US" sz="2400" dirty="0" smtClean="0">
              <a:solidFill>
                <a:schemeClr val="bg1">
                  <a:lumMod val="50000"/>
                </a:schemeClr>
              </a:solidFill>
            </a:endParaRPr>
          </a:p>
          <a:p>
            <a:endParaRPr lang="en-US" sz="2400" dirty="0">
              <a:solidFill>
                <a:schemeClr val="bg1">
                  <a:lumMod val="50000"/>
                </a:schemeClr>
              </a:solidFill>
            </a:endParaRPr>
          </a:p>
        </p:txBody>
      </p:sp>
      <p:sp>
        <p:nvSpPr>
          <p:cNvPr id="5" name="Footer Placeholder 4"/>
          <p:cNvSpPr>
            <a:spLocks noGrp="1"/>
          </p:cNvSpPr>
          <p:nvPr>
            <p:ph type="ftr" sz="quarter" idx="11"/>
          </p:nvPr>
        </p:nvSpPr>
        <p:spPr/>
        <p:txBody>
          <a:bodyPr/>
          <a:lstStyle/>
          <a:p>
            <a:r>
              <a:rPr lang="en-US" dirty="0" smtClean="0"/>
              <a:t>RENCI</a:t>
            </a:r>
            <a:endParaRPr lang="en-US" dirty="0"/>
          </a:p>
        </p:txBody>
      </p:sp>
      <p:sp>
        <p:nvSpPr>
          <p:cNvPr id="6" name="Slide Number Placeholder 5"/>
          <p:cNvSpPr>
            <a:spLocks noGrp="1"/>
          </p:cNvSpPr>
          <p:nvPr>
            <p:ph type="sldNum" sz="quarter" idx="12"/>
          </p:nvPr>
        </p:nvSpPr>
        <p:spPr/>
        <p:txBody>
          <a:bodyPr/>
          <a:lstStyle/>
          <a:p>
            <a:fld id="{A68A0805-8447-41EF-B937-A39FAA2D849C}" type="slidenum">
              <a:rPr lang="en-US" smtClean="0"/>
              <a:t>3</a:t>
            </a:fld>
            <a:endParaRPr lang="en-US" dirty="0"/>
          </a:p>
        </p:txBody>
      </p:sp>
      <p:grpSp>
        <p:nvGrpSpPr>
          <p:cNvPr id="4" name="Group 3"/>
          <p:cNvGrpSpPr/>
          <p:nvPr/>
        </p:nvGrpSpPr>
        <p:grpSpPr>
          <a:xfrm>
            <a:off x="381000" y="3442262"/>
            <a:ext cx="8416056" cy="2577538"/>
            <a:chOff x="381000" y="2971800"/>
            <a:chExt cx="8416056" cy="2577538"/>
          </a:xfrm>
        </p:grpSpPr>
        <p:pic>
          <p:nvPicPr>
            <p:cNvPr id="7" name="Picture 2" descr="http://www.visualizing.org/sites/default/files/images/255_129891924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2971800"/>
              <a:ext cx="1298399" cy="1280871"/>
            </a:xfrm>
            <a:prstGeom prst="rect">
              <a:avLst/>
            </a:prstGeom>
            <a:noFill/>
            <a:ln>
              <a:solidFill>
                <a:srgbClr val="0070C0"/>
              </a:solidFill>
            </a:ln>
            <a:extLst>
              <a:ext uri="{909E8E84-426E-40DD-AFC4-6F175D3DCCD1}">
                <a14:hiddenFill xmlns:a14="http://schemas.microsoft.com/office/drawing/2010/main">
                  <a:solidFill>
                    <a:srgbClr val="FFFFFF"/>
                  </a:solidFill>
                </a14:hiddenFill>
              </a:ext>
            </a:extLst>
          </p:spPr>
        </p:pic>
        <p:pic>
          <p:nvPicPr>
            <p:cNvPr id="8" name="Picture 4" descr="http://www.visualizing.org/sites/default/files/images/264_1304718516_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6801" y="3949138"/>
              <a:ext cx="2149381" cy="1600200"/>
            </a:xfrm>
            <a:prstGeom prst="rect">
              <a:avLst/>
            </a:prstGeom>
            <a:noFill/>
            <a:ln>
              <a:solidFill>
                <a:srgbClr val="0070C0"/>
              </a:solidFill>
            </a:ln>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9" name="Picture 4" descr="http://www.visualizing.org/sites/default/files/images/map-evol_tif_600x600_q8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04182" y="2971800"/>
              <a:ext cx="1524000" cy="121920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10" name="Picture 12" descr="http://www.siggraph.org/publications/newsletter/volume/visfiles-the-next-surge-of-visualization-research/image0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57600" y="3926339"/>
              <a:ext cx="1608541" cy="160854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53000" y="3009427"/>
              <a:ext cx="1502616" cy="1310516"/>
            </a:xfrm>
            <a:prstGeom prst="rect">
              <a:avLst/>
            </a:prstGeom>
          </p:spPr>
        </p:pic>
        <p:pic>
          <p:nvPicPr>
            <p:cNvPr id="12" name="Picture 2" descr="http://www.ccr.buffalo.edu/download/attachments/5613968/RENCI_perfect_storm1_large.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03450" y="3949138"/>
              <a:ext cx="1675080" cy="158574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http://www.cs.umd.edu/hcil/treemap/tm2.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43616" y="2978445"/>
              <a:ext cx="2053440" cy="159355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4383330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Some Examples of Visualizations</a:t>
            </a:r>
            <a:endParaRPr lang="en-US" dirty="0"/>
          </a:p>
        </p:txBody>
      </p:sp>
      <p:sp>
        <p:nvSpPr>
          <p:cNvPr id="9" name="Content Placeholder 2"/>
          <p:cNvSpPr>
            <a:spLocks noGrp="1"/>
          </p:cNvSpPr>
          <p:nvPr>
            <p:ph idx="1"/>
          </p:nvPr>
        </p:nvSpPr>
        <p:spPr>
          <a:xfrm>
            <a:off x="381000" y="1295400"/>
            <a:ext cx="8458200" cy="921026"/>
          </a:xfrm>
        </p:spPr>
        <p:txBody>
          <a:bodyPr>
            <a:noAutofit/>
          </a:bodyPr>
          <a:lstStyle/>
          <a:p>
            <a:pPr marL="0" indent="0">
              <a:buNone/>
            </a:pPr>
            <a:r>
              <a:rPr lang="en-US" sz="2600" dirty="0" smtClean="0">
                <a:solidFill>
                  <a:schemeClr val="bg1">
                    <a:lumMod val="50000"/>
                  </a:schemeClr>
                </a:solidFill>
              </a:rPr>
              <a:t>Commonly available data visualizations include poster-like, aesthetic ‘single serve’ displays we call </a:t>
            </a:r>
            <a:r>
              <a:rPr lang="en-US" sz="2600" i="1" dirty="0" smtClean="0">
                <a:solidFill>
                  <a:schemeClr val="bg1">
                    <a:lumMod val="50000"/>
                  </a:schemeClr>
                </a:solidFill>
              </a:rPr>
              <a:t>info graphics.</a:t>
            </a:r>
          </a:p>
        </p:txBody>
      </p:sp>
      <p:grpSp>
        <p:nvGrpSpPr>
          <p:cNvPr id="7" name="Group 6"/>
          <p:cNvGrpSpPr/>
          <p:nvPr/>
        </p:nvGrpSpPr>
        <p:grpSpPr>
          <a:xfrm>
            <a:off x="457199" y="2236304"/>
            <a:ext cx="8610601" cy="4545496"/>
            <a:chOff x="457199" y="2236304"/>
            <a:chExt cx="8610601" cy="4545496"/>
          </a:xfrm>
        </p:grpSpPr>
        <p:pic>
          <p:nvPicPr>
            <p:cNvPr id="13" name="Picture 2" descr="http://www.visualizing.org/sites/default/files/images/255_129891924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199" y="2236304"/>
              <a:ext cx="3962401" cy="3908910"/>
            </a:xfrm>
            <a:prstGeom prst="rect">
              <a:avLst/>
            </a:prstGeom>
            <a:noFill/>
            <a:ln>
              <a:solidFill>
                <a:srgbClr val="0070C0"/>
              </a:solidFill>
            </a:ln>
            <a:extLst>
              <a:ext uri="{909E8E84-426E-40DD-AFC4-6F175D3DCCD1}">
                <a14:hiddenFill xmlns:a14="http://schemas.microsoft.com/office/drawing/2010/main">
                  <a:solidFill>
                    <a:srgbClr val="FFFFFF"/>
                  </a:solidFill>
                </a14:hiddenFill>
              </a:ext>
            </a:extLst>
          </p:spPr>
        </p:pic>
        <p:pic>
          <p:nvPicPr>
            <p:cNvPr id="14" name="Picture 4" descr="http://www.visualizing.org/sites/default/files/images/264_1304718516_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2400" y="2599863"/>
              <a:ext cx="5105400" cy="3800937"/>
            </a:xfrm>
            <a:prstGeom prst="rect">
              <a:avLst/>
            </a:prstGeom>
            <a:noFill/>
            <a:ln>
              <a:solidFill>
                <a:srgbClr val="0070C0"/>
              </a:solidFill>
            </a:ln>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680302" y="6197025"/>
              <a:ext cx="3205898" cy="584775"/>
            </a:xfrm>
            <a:prstGeom prst="rect">
              <a:avLst/>
            </a:prstGeom>
            <a:noFill/>
          </p:spPr>
          <p:txBody>
            <a:bodyPr wrap="square" rtlCol="0">
              <a:spAutoFit/>
            </a:bodyPr>
            <a:lstStyle/>
            <a:p>
              <a:r>
                <a:rPr lang="en-US" sz="1600" dirty="0" smtClean="0"/>
                <a:t>Two examples of “info graphics” from www.Visualizing.org</a:t>
              </a:r>
              <a:endParaRPr lang="en-US" sz="1600" dirty="0"/>
            </a:p>
          </p:txBody>
        </p:sp>
      </p:grpSp>
      <p:sp>
        <p:nvSpPr>
          <p:cNvPr id="10" name="Footer Placeholder 9"/>
          <p:cNvSpPr>
            <a:spLocks noGrp="1"/>
          </p:cNvSpPr>
          <p:nvPr>
            <p:ph type="ftr" sz="quarter" idx="11"/>
          </p:nvPr>
        </p:nvSpPr>
        <p:spPr/>
        <p:txBody>
          <a:bodyPr/>
          <a:lstStyle/>
          <a:p>
            <a:r>
              <a:rPr lang="en-US" dirty="0" smtClean="0"/>
              <a:t>RENCI</a:t>
            </a:r>
            <a:endParaRPr lang="en-US" dirty="0"/>
          </a:p>
        </p:txBody>
      </p:sp>
      <p:sp>
        <p:nvSpPr>
          <p:cNvPr id="16" name="Slide Number Placeholder 15"/>
          <p:cNvSpPr>
            <a:spLocks noGrp="1"/>
          </p:cNvSpPr>
          <p:nvPr>
            <p:ph type="sldNum" sz="quarter" idx="12"/>
          </p:nvPr>
        </p:nvSpPr>
        <p:spPr/>
        <p:txBody>
          <a:bodyPr/>
          <a:lstStyle/>
          <a:p>
            <a:fld id="{A68A0805-8447-41EF-B937-A39FAA2D849C}" type="slidenum">
              <a:rPr lang="en-US" smtClean="0"/>
              <a:t>4</a:t>
            </a:fld>
            <a:endParaRPr lang="en-US" dirty="0"/>
          </a:p>
        </p:txBody>
      </p:sp>
    </p:spTree>
    <p:extLst>
      <p:ext uri="{BB962C8B-B14F-4D97-AF65-F5344CB8AC3E}">
        <p14:creationId xmlns:p14="http://schemas.microsoft.com/office/powerpoint/2010/main" val="5342784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535393" y="1216019"/>
            <a:ext cx="2861477" cy="2289182"/>
            <a:chOff x="2895600" y="1201783"/>
            <a:chExt cx="3165021" cy="2532017"/>
          </a:xfrm>
        </p:grpSpPr>
        <p:pic>
          <p:nvPicPr>
            <p:cNvPr id="4100" name="Picture 4" descr="http://www.visualizing.org/sites/default/files/images/map-evol_tif_600x600_q8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201783"/>
              <a:ext cx="3165021" cy="2532017"/>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976590" y="1261646"/>
              <a:ext cx="1501519" cy="374468"/>
            </a:xfrm>
            <a:prstGeom prst="rect">
              <a:avLst/>
            </a:prstGeom>
            <a:solidFill>
              <a:srgbClr val="FFFF99"/>
            </a:solidFill>
            <a:effectLst>
              <a:outerShdw blurRad="50800" dist="38100" dir="2700000" algn="tl" rotWithShape="0">
                <a:prstClr val="black">
                  <a:alpha val="40000"/>
                </a:prstClr>
              </a:outerShdw>
            </a:effectLst>
          </p:spPr>
          <p:txBody>
            <a:bodyPr wrap="square" rtlCol="0">
              <a:spAutoFit/>
            </a:bodyPr>
            <a:lstStyle/>
            <a:p>
              <a:r>
                <a:rPr lang="en-US" sz="1600" dirty="0" smtClean="0"/>
                <a:t>Relationships</a:t>
              </a:r>
              <a:endParaRPr lang="en-US" sz="1600" dirty="0"/>
            </a:p>
          </p:txBody>
        </p:sp>
      </p:grpSp>
      <p:sp>
        <p:nvSpPr>
          <p:cNvPr id="2" name="Title 1"/>
          <p:cNvSpPr>
            <a:spLocks noGrp="1"/>
          </p:cNvSpPr>
          <p:nvPr>
            <p:ph type="title"/>
          </p:nvPr>
        </p:nvSpPr>
        <p:spPr/>
        <p:txBody>
          <a:bodyPr>
            <a:normAutofit/>
          </a:bodyPr>
          <a:lstStyle/>
          <a:p>
            <a:r>
              <a:rPr lang="en-US" dirty="0"/>
              <a:t>Some Examples of Visualizations</a:t>
            </a:r>
          </a:p>
        </p:txBody>
      </p:sp>
      <p:pic>
        <p:nvPicPr>
          <p:cNvPr id="4098" name="Picture 2" descr="http://www.visualizing.org/sites/default/files/images/2010-10-12_1419.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1567480"/>
            <a:ext cx="2306793" cy="2013920"/>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pic>
        <p:nvPicPr>
          <p:cNvPr id="4106" name="Picture 10" descr="http://www.cs.umd.edu/hcil/treemap/tm2.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0798" y="3464293"/>
            <a:ext cx="3173580" cy="246283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5620192" y="1270142"/>
            <a:ext cx="2831042" cy="2379549"/>
            <a:chOff x="6019800" y="1609013"/>
            <a:chExt cx="3477327" cy="2810587"/>
          </a:xfrm>
        </p:grpSpPr>
        <p:pic>
          <p:nvPicPr>
            <p:cNvPr id="4102" name="Picture 6" descr="http://www.stat.columbia.edu/~cook/movabletype/mlm/mdg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9800" y="1828800"/>
              <a:ext cx="3477327" cy="2590800"/>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6343080" y="1609013"/>
              <a:ext cx="2694627" cy="399881"/>
            </a:xfrm>
            <a:prstGeom prst="rect">
              <a:avLst/>
            </a:prstGeom>
            <a:solidFill>
              <a:srgbClr val="FFFF99"/>
            </a:solidFill>
            <a:effectLst>
              <a:outerShdw blurRad="50800" dist="38100" dir="2700000" algn="tl" rotWithShape="0">
                <a:prstClr val="black">
                  <a:alpha val="40000"/>
                </a:prstClr>
              </a:outerShdw>
            </a:effectLst>
          </p:spPr>
          <p:txBody>
            <a:bodyPr wrap="square" rtlCol="0">
              <a:spAutoFit/>
            </a:bodyPr>
            <a:lstStyle/>
            <a:p>
              <a:r>
                <a:rPr lang="en-US" sz="1600" dirty="0" smtClean="0"/>
                <a:t>High-dimensional data</a:t>
              </a:r>
              <a:endParaRPr lang="en-US" sz="1600" dirty="0"/>
            </a:p>
          </p:txBody>
        </p:sp>
      </p:grpSp>
      <p:sp>
        <p:nvSpPr>
          <p:cNvPr id="15" name="TextBox 14"/>
          <p:cNvSpPr txBox="1"/>
          <p:nvPr/>
        </p:nvSpPr>
        <p:spPr>
          <a:xfrm>
            <a:off x="228600" y="5757846"/>
            <a:ext cx="2318776" cy="338554"/>
          </a:xfrm>
          <a:prstGeom prst="rect">
            <a:avLst/>
          </a:prstGeom>
          <a:solidFill>
            <a:srgbClr val="FFFF99"/>
          </a:solidFill>
          <a:effectLst>
            <a:outerShdw blurRad="50800" dist="38100" dir="2700000" algn="tl" rotWithShape="0">
              <a:prstClr val="black">
                <a:alpha val="40000"/>
              </a:prstClr>
            </a:outerShdw>
          </a:effectLst>
        </p:spPr>
        <p:txBody>
          <a:bodyPr wrap="none" rtlCol="0">
            <a:spAutoFit/>
          </a:bodyPr>
          <a:lstStyle/>
          <a:p>
            <a:r>
              <a:rPr lang="en-US" sz="1600" dirty="0" smtClean="0"/>
              <a:t>Hierarchical Relationships</a:t>
            </a:r>
            <a:endParaRPr lang="en-US" sz="1600" dirty="0"/>
          </a:p>
        </p:txBody>
      </p:sp>
      <p:sp>
        <p:nvSpPr>
          <p:cNvPr id="7" name="Footer Placeholder 6"/>
          <p:cNvSpPr>
            <a:spLocks noGrp="1"/>
          </p:cNvSpPr>
          <p:nvPr>
            <p:ph type="ftr" sz="quarter" idx="11"/>
          </p:nvPr>
        </p:nvSpPr>
        <p:spPr>
          <a:xfrm>
            <a:off x="2586395" y="6086463"/>
            <a:ext cx="2895600" cy="365125"/>
          </a:xfrm>
        </p:spPr>
        <p:txBody>
          <a:bodyPr/>
          <a:lstStyle/>
          <a:p>
            <a:r>
              <a:rPr lang="en-US" dirty="0" smtClean="0"/>
              <a:t>RENCI</a:t>
            </a:r>
            <a:endParaRPr lang="en-US" dirty="0"/>
          </a:p>
        </p:txBody>
      </p:sp>
      <p:sp>
        <p:nvSpPr>
          <p:cNvPr id="8" name="Slide Number Placeholder 7"/>
          <p:cNvSpPr>
            <a:spLocks noGrp="1"/>
          </p:cNvSpPr>
          <p:nvPr>
            <p:ph type="sldNum" sz="quarter" idx="12"/>
          </p:nvPr>
        </p:nvSpPr>
        <p:spPr/>
        <p:txBody>
          <a:bodyPr/>
          <a:lstStyle/>
          <a:p>
            <a:fld id="{A68A0805-8447-41EF-B937-A39FAA2D849C}" type="slidenum">
              <a:rPr lang="en-US" smtClean="0"/>
              <a:t>5</a:t>
            </a:fld>
            <a:endParaRPr lang="en-US" dirty="0"/>
          </a:p>
        </p:txBody>
      </p:sp>
      <p:sp>
        <p:nvSpPr>
          <p:cNvPr id="4" name="TextBox 3"/>
          <p:cNvSpPr txBox="1"/>
          <p:nvPr/>
        </p:nvSpPr>
        <p:spPr>
          <a:xfrm>
            <a:off x="228600" y="1262680"/>
            <a:ext cx="1885644" cy="338554"/>
          </a:xfrm>
          <a:prstGeom prst="rect">
            <a:avLst/>
          </a:prstGeom>
          <a:solidFill>
            <a:srgbClr val="FFFF99"/>
          </a:solidFill>
          <a:effectLst>
            <a:outerShdw blurRad="50800" dist="38100" dir="2700000" algn="tl" rotWithShape="0">
              <a:prstClr val="black">
                <a:alpha val="40000"/>
              </a:prstClr>
            </a:outerShdw>
          </a:effectLst>
        </p:spPr>
        <p:txBody>
          <a:bodyPr wrap="none" rtlCol="0">
            <a:spAutoFit/>
          </a:bodyPr>
          <a:lstStyle/>
          <a:p>
            <a:r>
              <a:rPr lang="en-US" sz="1600" dirty="0" smtClean="0"/>
              <a:t>Multiple parameters</a:t>
            </a:r>
            <a:endParaRPr lang="en-US" sz="1600" dirty="0"/>
          </a:p>
        </p:txBody>
      </p:sp>
      <p:grpSp>
        <p:nvGrpSpPr>
          <p:cNvPr id="10" name="Group 9"/>
          <p:cNvGrpSpPr/>
          <p:nvPr/>
        </p:nvGrpSpPr>
        <p:grpSpPr>
          <a:xfrm>
            <a:off x="3886200" y="3657600"/>
            <a:ext cx="4343400" cy="3429000"/>
            <a:chOff x="4267200" y="3733800"/>
            <a:chExt cx="4343400" cy="3429000"/>
          </a:xfrm>
        </p:grpSpPr>
        <p:sp>
          <p:nvSpPr>
            <p:cNvPr id="9" name="Rectangle 8"/>
            <p:cNvSpPr/>
            <p:nvPr/>
          </p:nvSpPr>
          <p:spPr>
            <a:xfrm>
              <a:off x="4267200" y="3733800"/>
              <a:ext cx="4343400" cy="34290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108" name="Picture 12" descr="http://www.siggraph.org/publications/newsletter/volume/visfiles-the-next-surge-of-visualization-research/image02.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00935" y="4182065"/>
              <a:ext cx="2085146" cy="208514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86081" y="3937349"/>
              <a:ext cx="1947835" cy="1698817"/>
            </a:xfrm>
            <a:prstGeom prst="rect">
              <a:avLst/>
            </a:prstGeom>
          </p:spPr>
        </p:pic>
        <p:sp>
          <p:nvSpPr>
            <p:cNvPr id="16" name="TextBox 15"/>
            <p:cNvSpPr txBox="1"/>
            <p:nvPr/>
          </p:nvSpPr>
          <p:spPr>
            <a:xfrm>
              <a:off x="4319116" y="3828981"/>
              <a:ext cx="1922834" cy="584775"/>
            </a:xfrm>
            <a:prstGeom prst="rect">
              <a:avLst/>
            </a:prstGeom>
            <a:solidFill>
              <a:srgbClr val="FFFF99"/>
            </a:solidFill>
            <a:effectLst>
              <a:outerShdw blurRad="50800" dist="38100" dir="2700000" algn="tl" rotWithShape="0">
                <a:prstClr val="black">
                  <a:alpha val="40000"/>
                </a:prstClr>
              </a:outerShdw>
            </a:effectLst>
          </p:spPr>
          <p:txBody>
            <a:bodyPr wrap="none" rtlCol="0">
              <a:spAutoFit/>
            </a:bodyPr>
            <a:lstStyle/>
            <a:p>
              <a:r>
                <a:rPr lang="en-US" sz="1600" dirty="0" smtClean="0"/>
                <a:t>Observed/simulated </a:t>
              </a:r>
            </a:p>
            <a:p>
              <a:r>
                <a:rPr lang="en-US" sz="1600" dirty="0" smtClean="0"/>
                <a:t>scientific data</a:t>
              </a:r>
              <a:endParaRPr lang="en-US" sz="1600" dirty="0"/>
            </a:p>
          </p:txBody>
        </p:sp>
        <p:pic>
          <p:nvPicPr>
            <p:cNvPr id="1026" name="Picture 2" descr="http://www.ccr.buffalo.edu/download/attachments/5613968/RENCI_perfect_storm1_large.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098329" y="5375826"/>
              <a:ext cx="1790544" cy="169504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057715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Advantages of Data Visualization</a:t>
            </a:r>
            <a:endParaRPr lang="en-US" dirty="0"/>
          </a:p>
        </p:txBody>
      </p:sp>
      <p:sp>
        <p:nvSpPr>
          <p:cNvPr id="3" name="Content Placeholder 2"/>
          <p:cNvSpPr>
            <a:spLocks noGrp="1"/>
          </p:cNvSpPr>
          <p:nvPr>
            <p:ph idx="1"/>
          </p:nvPr>
        </p:nvSpPr>
        <p:spPr>
          <a:xfrm>
            <a:off x="457200" y="1600200"/>
            <a:ext cx="8229600" cy="4648200"/>
          </a:xfrm>
        </p:spPr>
        <p:txBody>
          <a:bodyPr>
            <a:noAutofit/>
          </a:bodyPr>
          <a:lstStyle/>
          <a:p>
            <a:r>
              <a:rPr lang="en-US" sz="2800" dirty="0" smtClean="0">
                <a:solidFill>
                  <a:schemeClr val="bg1">
                    <a:lumMod val="50000"/>
                  </a:schemeClr>
                </a:solidFill>
              </a:rPr>
              <a:t>Graphical representations and data visualizations have tremendous potential to</a:t>
            </a:r>
          </a:p>
          <a:p>
            <a:pPr lvl="1"/>
            <a:r>
              <a:rPr lang="en-US" sz="2000" dirty="0" smtClean="0">
                <a:solidFill>
                  <a:schemeClr val="bg1">
                    <a:lumMod val="50000"/>
                  </a:schemeClr>
                </a:solidFill>
              </a:rPr>
              <a:t>succinctly convey complicated concepts</a:t>
            </a:r>
          </a:p>
          <a:p>
            <a:pPr lvl="1"/>
            <a:r>
              <a:rPr lang="en-US" sz="2000" dirty="0" smtClean="0">
                <a:solidFill>
                  <a:schemeClr val="bg1">
                    <a:lumMod val="50000"/>
                  </a:schemeClr>
                </a:solidFill>
              </a:rPr>
              <a:t>enable analysis of multiple parameters and their relationships</a:t>
            </a:r>
          </a:p>
          <a:p>
            <a:pPr lvl="1"/>
            <a:r>
              <a:rPr lang="en-US" sz="2000" dirty="0" smtClean="0">
                <a:solidFill>
                  <a:schemeClr val="bg1">
                    <a:lumMod val="50000"/>
                  </a:schemeClr>
                </a:solidFill>
              </a:rPr>
              <a:t>enable fast perception of important information in a large data set</a:t>
            </a:r>
          </a:p>
          <a:p>
            <a:pPr lvl="1"/>
            <a:r>
              <a:rPr lang="en-US" sz="2000" dirty="0" smtClean="0">
                <a:solidFill>
                  <a:schemeClr val="bg1">
                    <a:lumMod val="50000"/>
                  </a:schemeClr>
                </a:solidFill>
              </a:rPr>
              <a:t>generate insight and knowledge</a:t>
            </a:r>
          </a:p>
          <a:p>
            <a:pPr lvl="1"/>
            <a:endParaRPr lang="en-US" dirty="0">
              <a:solidFill>
                <a:schemeClr val="bg1">
                  <a:lumMod val="50000"/>
                </a:schemeClr>
              </a:solidFill>
            </a:endParaRPr>
          </a:p>
          <a:p>
            <a:r>
              <a:rPr lang="en-US" sz="2800" dirty="0" smtClean="0">
                <a:solidFill>
                  <a:schemeClr val="bg1">
                    <a:lumMod val="50000"/>
                  </a:schemeClr>
                </a:solidFill>
              </a:rPr>
              <a:t>Interactivity provides additional means to explore dense data and discover novel relationships</a:t>
            </a:r>
            <a:endParaRPr lang="en-US" sz="2800" dirty="0">
              <a:solidFill>
                <a:schemeClr val="bg1">
                  <a:lumMod val="50000"/>
                </a:schemeClr>
              </a:solidFill>
            </a:endParaRPr>
          </a:p>
        </p:txBody>
      </p:sp>
      <p:sp>
        <p:nvSpPr>
          <p:cNvPr id="5" name="Footer Placeholder 4"/>
          <p:cNvSpPr>
            <a:spLocks noGrp="1"/>
          </p:cNvSpPr>
          <p:nvPr>
            <p:ph type="ftr" sz="quarter" idx="11"/>
          </p:nvPr>
        </p:nvSpPr>
        <p:spPr/>
        <p:txBody>
          <a:bodyPr/>
          <a:lstStyle/>
          <a:p>
            <a:r>
              <a:rPr lang="en-US" dirty="0" smtClean="0"/>
              <a:t>RENCI</a:t>
            </a:r>
            <a:endParaRPr lang="en-US" dirty="0"/>
          </a:p>
        </p:txBody>
      </p:sp>
      <p:sp>
        <p:nvSpPr>
          <p:cNvPr id="6" name="Slide Number Placeholder 5"/>
          <p:cNvSpPr>
            <a:spLocks noGrp="1"/>
          </p:cNvSpPr>
          <p:nvPr>
            <p:ph type="sldNum" sz="quarter" idx="12"/>
          </p:nvPr>
        </p:nvSpPr>
        <p:spPr/>
        <p:txBody>
          <a:bodyPr/>
          <a:lstStyle/>
          <a:p>
            <a:fld id="{A68A0805-8447-41EF-B937-A39FAA2D849C}" type="slidenum">
              <a:rPr lang="en-US" smtClean="0"/>
              <a:t>6</a:t>
            </a:fld>
            <a:endParaRPr lang="en-US" dirty="0"/>
          </a:p>
        </p:txBody>
      </p:sp>
    </p:spTree>
    <p:extLst>
      <p:ext uri="{BB962C8B-B14F-4D97-AF65-F5344CB8AC3E}">
        <p14:creationId xmlns:p14="http://schemas.microsoft.com/office/powerpoint/2010/main" val="20477309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Challenge to Effective Visualization</a:t>
            </a:r>
            <a:endParaRPr lang="en-US" dirty="0"/>
          </a:p>
        </p:txBody>
      </p:sp>
      <p:sp>
        <p:nvSpPr>
          <p:cNvPr id="3" name="Content Placeholder 2"/>
          <p:cNvSpPr>
            <a:spLocks noGrp="1"/>
          </p:cNvSpPr>
          <p:nvPr>
            <p:ph idx="1"/>
          </p:nvPr>
        </p:nvSpPr>
        <p:spPr>
          <a:xfrm>
            <a:off x="457200" y="1600200"/>
            <a:ext cx="8229600" cy="4724400"/>
          </a:xfrm>
        </p:spPr>
        <p:txBody>
          <a:bodyPr>
            <a:noAutofit/>
          </a:bodyPr>
          <a:lstStyle/>
          <a:p>
            <a:r>
              <a:rPr lang="en-US" sz="2800" dirty="0">
                <a:solidFill>
                  <a:schemeClr val="bg1">
                    <a:lumMod val="50000"/>
                  </a:schemeClr>
                </a:solidFill>
              </a:rPr>
              <a:t>People who develop </a:t>
            </a:r>
            <a:r>
              <a:rPr lang="en-US" sz="2800" dirty="0" smtClean="0">
                <a:solidFill>
                  <a:schemeClr val="bg1">
                    <a:lumMod val="50000"/>
                  </a:schemeClr>
                </a:solidFill>
              </a:rPr>
              <a:t>graphs and charts are </a:t>
            </a:r>
            <a:r>
              <a:rPr lang="en-US" sz="2800" dirty="0">
                <a:solidFill>
                  <a:schemeClr val="bg1">
                    <a:lumMod val="50000"/>
                  </a:schemeClr>
                </a:solidFill>
              </a:rPr>
              <a:t>often not familiar fundamental </a:t>
            </a:r>
            <a:r>
              <a:rPr lang="en-US" sz="2800" dirty="0" smtClean="0">
                <a:solidFill>
                  <a:schemeClr val="bg1">
                    <a:lumMod val="50000"/>
                  </a:schemeClr>
                </a:solidFill>
              </a:rPr>
              <a:t>concepts of visualization and visual perception</a:t>
            </a:r>
            <a:endParaRPr lang="en-US" sz="2800" dirty="0">
              <a:solidFill>
                <a:schemeClr val="bg1">
                  <a:lumMod val="50000"/>
                </a:schemeClr>
              </a:solidFill>
            </a:endParaRPr>
          </a:p>
          <a:p>
            <a:endParaRPr lang="en-US" sz="2800" dirty="0" smtClean="0">
              <a:solidFill>
                <a:schemeClr val="bg1">
                  <a:lumMod val="50000"/>
                </a:schemeClr>
              </a:solidFill>
            </a:endParaRPr>
          </a:p>
          <a:p>
            <a:r>
              <a:rPr lang="en-US" sz="2800" dirty="0" smtClean="0">
                <a:solidFill>
                  <a:schemeClr val="bg1">
                    <a:lumMod val="50000"/>
                  </a:schemeClr>
                </a:solidFill>
              </a:rPr>
              <a:t>Visualization experts and practitioners often lack knowledge about the domains they need to serve </a:t>
            </a:r>
          </a:p>
          <a:p>
            <a:endParaRPr lang="en-US" sz="2800" dirty="0" smtClean="0">
              <a:solidFill>
                <a:schemeClr val="bg1">
                  <a:lumMod val="50000"/>
                </a:schemeClr>
              </a:solidFill>
            </a:endParaRPr>
          </a:p>
          <a:p>
            <a:r>
              <a:rPr lang="en-US" sz="2800" dirty="0" smtClean="0">
                <a:solidFill>
                  <a:schemeClr val="bg1">
                    <a:lumMod val="50000"/>
                  </a:schemeClr>
                </a:solidFill>
              </a:rPr>
              <a:t>How do we encourage creation of data visualizations that are effective and useful to others?</a:t>
            </a:r>
            <a:endParaRPr lang="en-US" sz="2800" dirty="0">
              <a:solidFill>
                <a:schemeClr val="bg1">
                  <a:lumMod val="50000"/>
                </a:schemeClr>
              </a:solidFill>
            </a:endParaRPr>
          </a:p>
          <a:p>
            <a:endParaRPr lang="en-US" sz="2800" dirty="0" smtClean="0">
              <a:solidFill>
                <a:schemeClr val="bg1">
                  <a:lumMod val="50000"/>
                </a:schemeClr>
              </a:solidFill>
            </a:endParaRPr>
          </a:p>
        </p:txBody>
      </p:sp>
      <p:sp>
        <p:nvSpPr>
          <p:cNvPr id="4" name="Footer Placeholder 3"/>
          <p:cNvSpPr>
            <a:spLocks noGrp="1"/>
          </p:cNvSpPr>
          <p:nvPr>
            <p:ph type="ftr" sz="quarter" idx="11"/>
          </p:nvPr>
        </p:nvSpPr>
        <p:spPr/>
        <p:txBody>
          <a:bodyPr/>
          <a:lstStyle/>
          <a:p>
            <a:r>
              <a:rPr lang="en-US" dirty="0" smtClean="0"/>
              <a:t>RENCI</a:t>
            </a:r>
            <a:endParaRPr lang="en-US" dirty="0"/>
          </a:p>
        </p:txBody>
      </p:sp>
      <p:sp>
        <p:nvSpPr>
          <p:cNvPr id="5" name="Slide Number Placeholder 4"/>
          <p:cNvSpPr>
            <a:spLocks noGrp="1"/>
          </p:cNvSpPr>
          <p:nvPr>
            <p:ph type="sldNum" sz="quarter" idx="12"/>
          </p:nvPr>
        </p:nvSpPr>
        <p:spPr/>
        <p:txBody>
          <a:bodyPr/>
          <a:lstStyle/>
          <a:p>
            <a:fld id="{A68A0805-8447-41EF-B937-A39FAA2D849C}" type="slidenum">
              <a:rPr lang="en-US" smtClean="0"/>
              <a:t>7</a:t>
            </a:fld>
            <a:endParaRPr lang="en-US" dirty="0"/>
          </a:p>
        </p:txBody>
      </p:sp>
    </p:spTree>
    <p:extLst>
      <p:ext uri="{BB962C8B-B14F-4D97-AF65-F5344CB8AC3E}">
        <p14:creationId xmlns:p14="http://schemas.microsoft.com/office/powerpoint/2010/main" val="13041995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A Task-Centric Approach to </a:t>
            </a:r>
            <a:br>
              <a:rPr lang="en-US" sz="4000" dirty="0" smtClean="0"/>
            </a:br>
            <a:r>
              <a:rPr lang="en-US" sz="4000" dirty="0" smtClean="0"/>
              <a:t>Effective Visualization</a:t>
            </a:r>
            <a:endParaRPr lang="en-US" sz="4000" dirty="0"/>
          </a:p>
        </p:txBody>
      </p:sp>
      <p:sp>
        <p:nvSpPr>
          <p:cNvPr id="3" name="Content Placeholder 2"/>
          <p:cNvSpPr>
            <a:spLocks noGrp="1"/>
          </p:cNvSpPr>
          <p:nvPr>
            <p:ph idx="1"/>
          </p:nvPr>
        </p:nvSpPr>
        <p:spPr>
          <a:xfrm>
            <a:off x="457200" y="1600200"/>
            <a:ext cx="8305800" cy="4876800"/>
          </a:xfrm>
        </p:spPr>
        <p:txBody>
          <a:bodyPr>
            <a:noAutofit/>
          </a:bodyPr>
          <a:lstStyle/>
          <a:p>
            <a:r>
              <a:rPr lang="en-US" sz="2600" dirty="0" smtClean="0">
                <a:solidFill>
                  <a:schemeClr val="bg1">
                    <a:lumMod val="50000"/>
                  </a:schemeClr>
                </a:solidFill>
              </a:rPr>
              <a:t>Determine the </a:t>
            </a:r>
            <a:r>
              <a:rPr lang="en-US" sz="2600" dirty="0" smtClean="0">
                <a:solidFill>
                  <a:schemeClr val="tx1">
                    <a:lumMod val="95000"/>
                    <a:lumOff val="5000"/>
                  </a:schemeClr>
                </a:solidFill>
              </a:rPr>
              <a:t>ultimate, overall motive </a:t>
            </a:r>
            <a:r>
              <a:rPr lang="en-US" sz="2600" dirty="0">
                <a:solidFill>
                  <a:schemeClr val="bg1">
                    <a:lumMod val="50000"/>
                  </a:schemeClr>
                </a:solidFill>
              </a:rPr>
              <a:t>of creating a picture</a:t>
            </a:r>
            <a:r>
              <a:rPr lang="en-US" sz="2600" dirty="0" smtClean="0">
                <a:solidFill>
                  <a:schemeClr val="bg1">
                    <a:lumMod val="50000"/>
                  </a:schemeClr>
                </a:solidFill>
              </a:rPr>
              <a:t>…</a:t>
            </a:r>
          </a:p>
          <a:p>
            <a:endParaRPr lang="en-US" sz="2600" dirty="0">
              <a:solidFill>
                <a:schemeClr val="bg1">
                  <a:lumMod val="50000"/>
                </a:schemeClr>
              </a:solidFill>
            </a:endParaRPr>
          </a:p>
          <a:p>
            <a:endParaRPr lang="en-US" sz="2600" dirty="0" smtClean="0">
              <a:solidFill>
                <a:schemeClr val="bg1">
                  <a:lumMod val="50000"/>
                </a:schemeClr>
              </a:solidFill>
            </a:endParaRPr>
          </a:p>
          <a:p>
            <a:endParaRPr lang="en-US" sz="2600" dirty="0">
              <a:solidFill>
                <a:schemeClr val="bg1">
                  <a:lumMod val="50000"/>
                </a:schemeClr>
              </a:solidFill>
            </a:endParaRPr>
          </a:p>
          <a:p>
            <a:endParaRPr lang="en-US" sz="2600" dirty="0" smtClean="0">
              <a:solidFill>
                <a:schemeClr val="bg1">
                  <a:lumMod val="50000"/>
                </a:schemeClr>
              </a:solidFill>
            </a:endParaRPr>
          </a:p>
          <a:p>
            <a:endParaRPr lang="en-US" sz="2600" dirty="0">
              <a:solidFill>
                <a:schemeClr val="bg1">
                  <a:lumMod val="50000"/>
                </a:schemeClr>
              </a:solidFill>
            </a:endParaRPr>
          </a:p>
          <a:p>
            <a:r>
              <a:rPr lang="en-US" sz="2600" dirty="0" smtClean="0">
                <a:solidFill>
                  <a:schemeClr val="bg1">
                    <a:lumMod val="50000"/>
                  </a:schemeClr>
                </a:solidFill>
              </a:rPr>
              <a:t>Determine the </a:t>
            </a:r>
            <a:r>
              <a:rPr lang="en-US" sz="2600" dirty="0" smtClean="0">
                <a:solidFill>
                  <a:schemeClr val="tx1">
                    <a:lumMod val="95000"/>
                    <a:lumOff val="5000"/>
                  </a:schemeClr>
                </a:solidFill>
              </a:rPr>
              <a:t>specific analytical questions </a:t>
            </a:r>
            <a:r>
              <a:rPr lang="en-US" sz="2600" dirty="0" smtClean="0">
                <a:solidFill>
                  <a:schemeClr val="bg1">
                    <a:lumMod val="50000"/>
                  </a:schemeClr>
                </a:solidFill>
              </a:rPr>
              <a:t>that the visualization is going to support</a:t>
            </a:r>
          </a:p>
          <a:p>
            <a:pPr lvl="1"/>
            <a:r>
              <a:rPr lang="en-US" sz="2400" dirty="0" smtClean="0">
                <a:solidFill>
                  <a:schemeClr val="bg1">
                    <a:lumMod val="50000"/>
                  </a:schemeClr>
                </a:solidFill>
              </a:rPr>
              <a:t>For example, </a:t>
            </a:r>
            <a:r>
              <a:rPr lang="en-US" sz="2400" dirty="0" smtClean="0">
                <a:solidFill>
                  <a:schemeClr val="tx1">
                    <a:lumMod val="95000"/>
                    <a:lumOff val="5000"/>
                  </a:schemeClr>
                </a:solidFill>
              </a:rPr>
              <a:t>key variables or attributes; relationships; or time-dependent behavior</a:t>
            </a:r>
            <a:endParaRPr lang="en-US" sz="2400" dirty="0">
              <a:solidFill>
                <a:schemeClr val="tx1">
                  <a:lumMod val="95000"/>
                  <a:lumOff val="5000"/>
                </a:schemeClr>
              </a:solidFill>
            </a:endParaRPr>
          </a:p>
          <a:p>
            <a:endParaRPr lang="en-US" sz="2600" dirty="0">
              <a:solidFill>
                <a:schemeClr val="bg1">
                  <a:lumMod val="50000"/>
                </a:schemeClr>
              </a:solidFill>
            </a:endParaRPr>
          </a:p>
          <a:p>
            <a:endParaRPr lang="en-US" sz="2600" dirty="0" smtClean="0">
              <a:solidFill>
                <a:schemeClr val="bg1">
                  <a:lumMod val="50000"/>
                </a:schemeClr>
              </a:solidFill>
            </a:endParaRPr>
          </a:p>
        </p:txBody>
      </p:sp>
      <p:sp>
        <p:nvSpPr>
          <p:cNvPr id="6" name="Footer Placeholder 5"/>
          <p:cNvSpPr>
            <a:spLocks noGrp="1"/>
          </p:cNvSpPr>
          <p:nvPr>
            <p:ph type="ftr" sz="quarter" idx="11"/>
          </p:nvPr>
        </p:nvSpPr>
        <p:spPr/>
        <p:txBody>
          <a:bodyPr/>
          <a:lstStyle/>
          <a:p>
            <a:r>
              <a:rPr lang="en-US" dirty="0" smtClean="0"/>
              <a:t>RENCI</a:t>
            </a:r>
            <a:endParaRPr lang="en-US" dirty="0"/>
          </a:p>
        </p:txBody>
      </p:sp>
      <p:sp>
        <p:nvSpPr>
          <p:cNvPr id="7" name="Slide Number Placeholder 6"/>
          <p:cNvSpPr>
            <a:spLocks noGrp="1"/>
          </p:cNvSpPr>
          <p:nvPr>
            <p:ph type="sldNum" sz="quarter" idx="12"/>
          </p:nvPr>
        </p:nvSpPr>
        <p:spPr/>
        <p:txBody>
          <a:bodyPr/>
          <a:lstStyle/>
          <a:p>
            <a:fld id="{A68A0805-8447-41EF-B937-A39FAA2D849C}" type="slidenum">
              <a:rPr lang="en-US" smtClean="0"/>
              <a:t>8</a:t>
            </a:fld>
            <a:endParaRPr lang="en-US" dirty="0"/>
          </a:p>
        </p:txBody>
      </p:sp>
      <p:grpSp>
        <p:nvGrpSpPr>
          <p:cNvPr id="8" name="Group 7"/>
          <p:cNvGrpSpPr/>
          <p:nvPr/>
        </p:nvGrpSpPr>
        <p:grpSpPr>
          <a:xfrm>
            <a:off x="2362200" y="2137109"/>
            <a:ext cx="6477000" cy="2663489"/>
            <a:chOff x="1425956" y="3762803"/>
            <a:chExt cx="6402832" cy="2790397"/>
          </a:xfrm>
          <a:solidFill>
            <a:schemeClr val="bg1">
              <a:lumMod val="95000"/>
            </a:schemeClr>
          </a:solidFill>
          <a:effectLst>
            <a:outerShdw blurRad="50800" dist="38100" dir="2700000" algn="tl" rotWithShape="0">
              <a:prstClr val="black">
                <a:alpha val="40000"/>
              </a:prstClr>
            </a:outerShdw>
          </a:effectLst>
        </p:grpSpPr>
        <p:sp>
          <p:nvSpPr>
            <p:cNvPr id="9" name="Oval 8"/>
            <p:cNvSpPr/>
            <p:nvPr/>
          </p:nvSpPr>
          <p:spPr>
            <a:xfrm>
              <a:off x="1425956" y="3762803"/>
              <a:ext cx="3222244" cy="1752600"/>
            </a:xfrm>
            <a:prstGeom prst="ellipse">
              <a:avLst/>
            </a:prstGeom>
            <a:solidFill>
              <a:srgbClr val="FFFF99"/>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schemeClr val="tx1"/>
                  </a:solidFill>
                </a:rPr>
                <a:t>Exploration,</a:t>
              </a:r>
            </a:p>
            <a:p>
              <a:pPr algn="ctr"/>
              <a:r>
                <a:rPr lang="en-US" sz="2200" dirty="0" smtClean="0">
                  <a:solidFill>
                    <a:schemeClr val="tx1"/>
                  </a:solidFill>
                </a:rPr>
                <a:t>Detailed Analysis</a:t>
              </a:r>
              <a:endParaRPr lang="en-US" sz="2200" dirty="0">
                <a:solidFill>
                  <a:schemeClr val="tx1"/>
                </a:solidFill>
              </a:endParaRPr>
            </a:p>
          </p:txBody>
        </p:sp>
        <p:sp>
          <p:nvSpPr>
            <p:cNvPr id="10" name="Oval 9"/>
            <p:cNvSpPr/>
            <p:nvPr/>
          </p:nvSpPr>
          <p:spPr>
            <a:xfrm>
              <a:off x="4419600" y="3762803"/>
              <a:ext cx="3409188" cy="1752600"/>
            </a:xfrm>
            <a:prstGeom prst="ellipse">
              <a:avLst/>
            </a:prstGeom>
            <a:solidFill>
              <a:srgbClr val="FFFF99"/>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schemeClr val="tx1"/>
                  </a:solidFill>
                </a:rPr>
                <a:t>Confirm/Validate Hypotheses or Pose New Questions</a:t>
              </a:r>
              <a:endParaRPr lang="en-US" sz="2200" dirty="0">
                <a:solidFill>
                  <a:schemeClr val="tx1"/>
                </a:solidFill>
              </a:endParaRPr>
            </a:p>
          </p:txBody>
        </p:sp>
        <p:sp>
          <p:nvSpPr>
            <p:cNvPr id="11" name="Oval 10"/>
            <p:cNvSpPr/>
            <p:nvPr/>
          </p:nvSpPr>
          <p:spPr>
            <a:xfrm>
              <a:off x="3096260" y="5029200"/>
              <a:ext cx="2743200" cy="1524000"/>
            </a:xfrm>
            <a:prstGeom prst="ellipse">
              <a:avLst/>
            </a:prstGeom>
            <a:solidFill>
              <a:srgbClr val="FFFF99"/>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schemeClr val="tx1"/>
                  </a:solidFill>
                </a:rPr>
                <a:t>Share or Present Results of Analysis</a:t>
              </a:r>
              <a:endParaRPr lang="en-US" sz="2200" dirty="0">
                <a:solidFill>
                  <a:schemeClr val="tx1"/>
                </a:solidFill>
              </a:endParaRPr>
            </a:p>
          </p:txBody>
        </p:sp>
      </p:grpSp>
      <p:sp>
        <p:nvSpPr>
          <p:cNvPr id="4" name="Right Arrow 3"/>
          <p:cNvSpPr/>
          <p:nvPr/>
        </p:nvSpPr>
        <p:spPr>
          <a:xfrm>
            <a:off x="380999" y="2743200"/>
            <a:ext cx="1981201" cy="1676400"/>
          </a:xfrm>
          <a:prstGeom prst="rightArrow">
            <a:avLst>
              <a:gd name="adj1" fmla="val 51857"/>
              <a:gd name="adj2" fmla="val 62075"/>
            </a:avLst>
          </a:prstGeom>
          <a:solidFill>
            <a:schemeClr val="bg1">
              <a:lumMod val="9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lumMod val="95000"/>
                    <a:lumOff val="5000"/>
                  </a:schemeClr>
                </a:solidFill>
              </a:rPr>
              <a:t>Combine two or more of these</a:t>
            </a:r>
          </a:p>
        </p:txBody>
      </p:sp>
    </p:spTree>
    <p:extLst>
      <p:ext uri="{BB962C8B-B14F-4D97-AF65-F5344CB8AC3E}">
        <p14:creationId xmlns:p14="http://schemas.microsoft.com/office/powerpoint/2010/main" val="1170253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Task-Centric Approach…</a:t>
            </a:r>
            <a:endParaRPr lang="en-US" sz="4000" dirty="0"/>
          </a:p>
        </p:txBody>
      </p:sp>
      <p:sp>
        <p:nvSpPr>
          <p:cNvPr id="3" name="Content Placeholder 2"/>
          <p:cNvSpPr>
            <a:spLocks noGrp="1"/>
          </p:cNvSpPr>
          <p:nvPr>
            <p:ph idx="1"/>
          </p:nvPr>
        </p:nvSpPr>
        <p:spPr/>
        <p:txBody>
          <a:bodyPr>
            <a:normAutofit fontScale="92500"/>
          </a:bodyPr>
          <a:lstStyle/>
          <a:p>
            <a:r>
              <a:rPr lang="en-US" sz="2600" dirty="0" smtClean="0">
                <a:solidFill>
                  <a:schemeClr val="bg1">
                    <a:lumMod val="50000"/>
                  </a:schemeClr>
                </a:solidFill>
              </a:rPr>
              <a:t>Understand the data workflow </a:t>
            </a:r>
            <a:endParaRPr lang="en-US" sz="2600" dirty="0">
              <a:solidFill>
                <a:schemeClr val="bg1">
                  <a:lumMod val="50000"/>
                </a:schemeClr>
              </a:solidFill>
            </a:endParaRPr>
          </a:p>
          <a:p>
            <a:pPr lvl="1"/>
            <a:r>
              <a:rPr lang="en-US" sz="2200" dirty="0" smtClean="0">
                <a:solidFill>
                  <a:schemeClr val="bg1">
                    <a:lumMod val="50000"/>
                  </a:schemeClr>
                </a:solidFill>
              </a:rPr>
              <a:t>how data is processed and eventually analyzed </a:t>
            </a:r>
          </a:p>
          <a:p>
            <a:pPr lvl="1"/>
            <a:r>
              <a:rPr lang="en-US" sz="2200" dirty="0" smtClean="0">
                <a:solidFill>
                  <a:schemeClr val="bg1">
                    <a:lumMod val="50000"/>
                  </a:schemeClr>
                </a:solidFill>
              </a:rPr>
              <a:t>what are the key variables that need to be highlighted </a:t>
            </a:r>
            <a:br>
              <a:rPr lang="en-US" sz="2200" dirty="0" smtClean="0">
                <a:solidFill>
                  <a:schemeClr val="bg1">
                    <a:lumMod val="50000"/>
                  </a:schemeClr>
                </a:solidFill>
              </a:rPr>
            </a:br>
            <a:endParaRPr lang="en-US" sz="2200" dirty="0">
              <a:solidFill>
                <a:schemeClr val="bg1">
                  <a:lumMod val="50000"/>
                </a:schemeClr>
              </a:solidFill>
            </a:endParaRPr>
          </a:p>
          <a:p>
            <a:r>
              <a:rPr lang="en-US" sz="2600" dirty="0">
                <a:solidFill>
                  <a:schemeClr val="bg1">
                    <a:lumMod val="50000"/>
                  </a:schemeClr>
                </a:solidFill>
              </a:rPr>
              <a:t>Perform a simple task analysis</a:t>
            </a:r>
          </a:p>
          <a:p>
            <a:pPr lvl="1"/>
            <a:r>
              <a:rPr lang="en-US" sz="2000" dirty="0">
                <a:solidFill>
                  <a:schemeClr val="bg1">
                    <a:lumMod val="50000"/>
                  </a:schemeClr>
                </a:solidFill>
              </a:rPr>
              <a:t>What is the end user’s </a:t>
            </a:r>
            <a:r>
              <a:rPr lang="en-US" sz="2000" dirty="0">
                <a:solidFill>
                  <a:schemeClr val="tx1">
                    <a:lumMod val="95000"/>
                    <a:lumOff val="5000"/>
                  </a:schemeClr>
                </a:solidFill>
              </a:rPr>
              <a:t>primary goal </a:t>
            </a:r>
            <a:r>
              <a:rPr lang="en-US" sz="2000" dirty="0">
                <a:solidFill>
                  <a:schemeClr val="bg1">
                    <a:lumMod val="50000"/>
                  </a:schemeClr>
                </a:solidFill>
              </a:rPr>
              <a:t>in using a visualization. </a:t>
            </a:r>
            <a:br>
              <a:rPr lang="en-US" sz="2000" dirty="0">
                <a:solidFill>
                  <a:schemeClr val="bg1">
                    <a:lumMod val="50000"/>
                  </a:schemeClr>
                </a:solidFill>
              </a:rPr>
            </a:br>
            <a:r>
              <a:rPr lang="en-US" sz="2000" dirty="0">
                <a:solidFill>
                  <a:schemeClr val="bg1">
                    <a:lumMod val="50000"/>
                  </a:schemeClr>
                </a:solidFill>
              </a:rPr>
              <a:t>For example, a primary goal can be fast comparison of quantitative data (stock market, weather graph) or deep analysis of data</a:t>
            </a:r>
            <a:br>
              <a:rPr lang="en-US" sz="2000" dirty="0">
                <a:solidFill>
                  <a:schemeClr val="bg1">
                    <a:lumMod val="50000"/>
                  </a:schemeClr>
                </a:solidFill>
              </a:rPr>
            </a:br>
            <a:endParaRPr lang="en-US" sz="2400" dirty="0">
              <a:solidFill>
                <a:schemeClr val="bg1">
                  <a:lumMod val="50000"/>
                </a:schemeClr>
              </a:solidFill>
            </a:endParaRPr>
          </a:p>
          <a:p>
            <a:pPr lvl="1"/>
            <a:r>
              <a:rPr lang="en-US" sz="2000" dirty="0">
                <a:solidFill>
                  <a:schemeClr val="bg1">
                    <a:lumMod val="50000"/>
                  </a:schemeClr>
                </a:solidFill>
              </a:rPr>
              <a:t>What is the </a:t>
            </a:r>
            <a:r>
              <a:rPr lang="en-US" sz="2000" dirty="0">
                <a:solidFill>
                  <a:schemeClr val="tx1">
                    <a:lumMod val="95000"/>
                    <a:lumOff val="5000"/>
                  </a:schemeClr>
                </a:solidFill>
              </a:rPr>
              <a:t>secondary goal </a:t>
            </a:r>
            <a:r>
              <a:rPr lang="en-US" sz="2000" dirty="0">
                <a:solidFill>
                  <a:schemeClr val="bg1">
                    <a:lumMod val="50000"/>
                  </a:schemeClr>
                </a:solidFill>
              </a:rPr>
              <a:t>- for example, a secondary goal can be perception of patterns and trends over </a:t>
            </a:r>
            <a:r>
              <a:rPr lang="en-US" sz="2000" dirty="0" smtClean="0">
                <a:solidFill>
                  <a:schemeClr val="bg1">
                    <a:lumMod val="50000"/>
                  </a:schemeClr>
                </a:solidFill>
              </a:rPr>
              <a:t>time</a:t>
            </a:r>
            <a:br>
              <a:rPr lang="en-US" sz="2000" dirty="0" smtClean="0">
                <a:solidFill>
                  <a:schemeClr val="bg1">
                    <a:lumMod val="50000"/>
                  </a:schemeClr>
                </a:solidFill>
              </a:rPr>
            </a:br>
            <a:endParaRPr lang="en-US" sz="2000" dirty="0" smtClean="0">
              <a:solidFill>
                <a:schemeClr val="bg1">
                  <a:lumMod val="50000"/>
                </a:schemeClr>
              </a:solidFill>
            </a:endParaRPr>
          </a:p>
          <a:p>
            <a:r>
              <a:rPr lang="en-US" sz="2400" dirty="0" smtClean="0">
                <a:solidFill>
                  <a:schemeClr val="bg1">
                    <a:lumMod val="50000"/>
                  </a:schemeClr>
                </a:solidFill>
              </a:rPr>
              <a:t>Develop graphical representations to support the task hierarchy</a:t>
            </a:r>
            <a:endParaRPr lang="en-US" sz="2400" dirty="0">
              <a:solidFill>
                <a:schemeClr val="bg1">
                  <a:lumMod val="50000"/>
                </a:schemeClr>
              </a:solidFill>
            </a:endParaRPr>
          </a:p>
          <a:p>
            <a:pPr lvl="1"/>
            <a:endParaRPr lang="en-US" sz="2000" dirty="0">
              <a:solidFill>
                <a:schemeClr val="bg1">
                  <a:lumMod val="50000"/>
                </a:schemeClr>
              </a:solidFill>
            </a:endParaRPr>
          </a:p>
          <a:p>
            <a:endParaRPr lang="en-US" sz="2600" dirty="0"/>
          </a:p>
        </p:txBody>
      </p:sp>
      <p:sp>
        <p:nvSpPr>
          <p:cNvPr id="9" name="Footer Placeholder 8"/>
          <p:cNvSpPr>
            <a:spLocks noGrp="1"/>
          </p:cNvSpPr>
          <p:nvPr>
            <p:ph type="ftr" sz="quarter" idx="11"/>
          </p:nvPr>
        </p:nvSpPr>
        <p:spPr/>
        <p:txBody>
          <a:bodyPr/>
          <a:lstStyle/>
          <a:p>
            <a:r>
              <a:rPr lang="en-US" dirty="0" smtClean="0"/>
              <a:t>RENCI</a:t>
            </a:r>
            <a:endParaRPr lang="en-US" dirty="0"/>
          </a:p>
        </p:txBody>
      </p:sp>
      <p:sp>
        <p:nvSpPr>
          <p:cNvPr id="10" name="Slide Number Placeholder 9"/>
          <p:cNvSpPr>
            <a:spLocks noGrp="1"/>
          </p:cNvSpPr>
          <p:nvPr>
            <p:ph type="sldNum" sz="quarter" idx="12"/>
          </p:nvPr>
        </p:nvSpPr>
        <p:spPr/>
        <p:txBody>
          <a:bodyPr/>
          <a:lstStyle/>
          <a:p>
            <a:fld id="{A68A0805-8447-41EF-B937-A39FAA2D849C}" type="slidenum">
              <a:rPr lang="en-US" smtClean="0"/>
              <a:t>9</a:t>
            </a:fld>
            <a:endParaRPr lang="en-US" dirty="0"/>
          </a:p>
        </p:txBody>
      </p:sp>
    </p:spTree>
    <p:extLst>
      <p:ext uri="{BB962C8B-B14F-4D97-AF65-F5344CB8AC3E}">
        <p14:creationId xmlns:p14="http://schemas.microsoft.com/office/powerpoint/2010/main" val="7745009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6035</TotalTime>
  <Words>1007</Words>
  <Application>Microsoft Office PowerPoint</Application>
  <PresentationFormat>On-screen Show (4:3)</PresentationFormat>
  <Paragraphs>164</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Effective Data Visualization: What Users Want</vt:lpstr>
      <vt:lpstr>PowerPoint Presentation</vt:lpstr>
      <vt:lpstr>Data Visualization</vt:lpstr>
      <vt:lpstr>Some Examples of Visualizations</vt:lpstr>
      <vt:lpstr>Some Examples of Visualizations</vt:lpstr>
      <vt:lpstr>Advantages of Data Visualization</vt:lpstr>
      <vt:lpstr>A Challenge to Effective Visualization</vt:lpstr>
      <vt:lpstr>A Task-Centric Approach to  Effective Visualization</vt:lpstr>
      <vt:lpstr>Task-Centric Approach…</vt:lpstr>
      <vt:lpstr>Real-World Application</vt:lpstr>
      <vt:lpstr>PowerPoint Presentation</vt:lpstr>
      <vt:lpstr>PowerPoint Presentation</vt:lpstr>
      <vt:lpstr>PowerPoint Presentation</vt:lpstr>
      <vt:lpstr>PowerPoint Presentation</vt:lpstr>
      <vt:lpstr>PowerPoint Presentation</vt:lpstr>
      <vt:lpstr>Summary: Some Pre-requisites to  Effective Visualization</vt:lpstr>
      <vt:lpstr>Resources</vt:lpstr>
    </vt:vector>
  </TitlesOfParts>
  <Company>RENCI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Sidharth Thakur</dc:creator>
  <cp:lastModifiedBy>Sidharth Thakur</cp:lastModifiedBy>
  <cp:revision>122</cp:revision>
  <cp:lastPrinted>2011-05-24T15:17:51Z</cp:lastPrinted>
  <dcterms:created xsi:type="dcterms:W3CDTF">2011-05-20T19:18:43Z</dcterms:created>
  <dcterms:modified xsi:type="dcterms:W3CDTF">2011-05-26T13:38:26Z</dcterms:modified>
</cp:coreProperties>
</file>